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341" r:id="rId3"/>
    <p:sldId id="337" r:id="rId4"/>
    <p:sldId id="343" r:id="rId5"/>
    <p:sldId id="344" r:id="rId6"/>
    <p:sldId id="342" r:id="rId7"/>
    <p:sldId id="291" r:id="rId8"/>
    <p:sldId id="340" r:id="rId9"/>
    <p:sldId id="339" r:id="rId10"/>
    <p:sldId id="338" r:id="rId11"/>
    <p:sldId id="336" r:id="rId12"/>
    <p:sldId id="335" r:id="rId13"/>
    <p:sldId id="334" r:id="rId14"/>
    <p:sldId id="28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8200"/>
    <a:srgbClr val="BA0066"/>
    <a:srgbClr val="66008F"/>
    <a:srgbClr val="000082"/>
    <a:srgbClr val="000000"/>
    <a:srgbClr val="E182FF"/>
    <a:srgbClr val="E1ECF1"/>
    <a:srgbClr val="EB8CFE"/>
    <a:srgbClr val="8F71F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582" autoAdjust="0"/>
    <p:restoredTop sz="83871" autoAdjust="0"/>
  </p:normalViewPr>
  <p:slideViewPr>
    <p:cSldViewPr>
      <p:cViewPr varScale="1">
        <p:scale>
          <a:sx n="87" d="100"/>
          <a:sy n="87" d="100"/>
        </p:scale>
        <p:origin x="-3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11.09.2017</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11.09.2017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11.09.2017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11.09.2017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11.09.2017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11.09.2017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11.09.2017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11.09.2017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11.09.2017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11.09.2017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11.09.2017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11.09.2017</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2500282"/>
            <a:ext cx="7519982" cy="4357718"/>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10700" dirty="0" err="1" smtClean="0">
                <a:latin typeface="Times New Roman" pitchFamily="18" charset="0"/>
                <a:cs typeface="Times New Roman" pitchFamily="18" charset="0"/>
              </a:rPr>
              <a:t>Хуш</a:t>
            </a:r>
            <a:r>
              <a:rPr lang="ru-RU" sz="10700" dirty="0" smtClean="0">
                <a:latin typeface="Times New Roman" pitchFamily="18" charset="0"/>
                <a:cs typeface="Times New Roman" pitchFamily="18" charset="0"/>
              </a:rPr>
              <a:t> </a:t>
            </a:r>
            <a:r>
              <a:rPr lang="ru-RU" sz="10700" dirty="0" err="1" smtClean="0">
                <a:latin typeface="Times New Roman" pitchFamily="18" charset="0"/>
                <a:cs typeface="Times New Roman" pitchFamily="18" charset="0"/>
              </a:rPr>
              <a:t>омадед</a:t>
            </a:r>
            <a:r>
              <a:rPr lang="ru-RU" sz="10700" dirty="0" smtClean="0">
                <a:latin typeface="Times New Roman" pitchFamily="18" charset="0"/>
                <a:cs typeface="Times New Roman" pitchFamily="18" charset="0"/>
              </a:rPr>
              <a:t> </a:t>
            </a:r>
            <a:r>
              <a:rPr lang="ru-RU" sz="4900" dirty="0" smtClean="0">
                <a:latin typeface="Times New Roman" pitchFamily="18" charset="0"/>
                <a:cs typeface="Times New Roman" pitchFamily="18" charset="0"/>
              </a:rPr>
              <a:t/>
            </a:r>
            <a:br>
              <a:rPr lang="ru-RU" sz="4900" dirty="0" smtClean="0">
                <a:latin typeface="Times New Roman" pitchFamily="18" charset="0"/>
                <a:cs typeface="Times New Roman" pitchFamily="18" charset="0"/>
              </a:rPr>
            </a:br>
            <a:r>
              <a:rPr lang="ru-RU" sz="6700" dirty="0" smtClean="0">
                <a:latin typeface="Times New Roman" pitchFamily="18" charset="0"/>
                <a:cs typeface="Times New Roman" pitchFamily="18" charset="0"/>
              </a:rPr>
              <a:t>ба </a:t>
            </a:r>
            <a:r>
              <a:rPr lang="ru-RU" sz="6700" dirty="0" err="1" smtClean="0">
                <a:latin typeface="Times New Roman" pitchFamily="18" charset="0"/>
                <a:cs typeface="Times New Roman" pitchFamily="18" charset="0"/>
              </a:rPr>
              <a:t>Китобхонаи</a:t>
            </a:r>
            <a:r>
              <a:rPr lang="ru-RU" sz="6700" dirty="0" smtClean="0">
                <a:latin typeface="Times New Roman" pitchFamily="18" charset="0"/>
                <a:cs typeface="Times New Roman" pitchFamily="18" charset="0"/>
              </a:rPr>
              <a:t/>
            </a:r>
            <a:br>
              <a:rPr lang="ru-RU" sz="6700" dirty="0" smtClean="0">
                <a:latin typeface="Times New Roman" pitchFamily="18" charset="0"/>
                <a:cs typeface="Times New Roman" pitchFamily="18" charset="0"/>
              </a:rPr>
            </a:br>
            <a:r>
              <a:rPr lang="ru-RU" sz="6700" dirty="0" smtClean="0">
                <a:latin typeface="Times New Roman" pitchFamily="18" charset="0"/>
                <a:cs typeface="Times New Roman" pitchFamily="18" charset="0"/>
              </a:rPr>
              <a:t> </a:t>
            </a:r>
            <a:r>
              <a:rPr lang="tg-Cyrl-TJ" sz="6700" dirty="0" smtClean="0">
                <a:latin typeface="Times New Roman" pitchFamily="18" charset="0"/>
                <a:cs typeface="Times New Roman" pitchFamily="18" charset="0"/>
              </a:rPr>
              <a:t>ДДОТ</a:t>
            </a:r>
            <a:br>
              <a:rPr lang="tg-Cyrl-TJ" sz="6700" dirty="0" smtClean="0">
                <a:latin typeface="Times New Roman" pitchFamily="18" charset="0"/>
                <a:cs typeface="Times New Roman" pitchFamily="18" charset="0"/>
              </a:rPr>
            </a:br>
            <a:r>
              <a:rPr lang="tg-Cyrl-TJ" sz="6700" dirty="0" smtClean="0">
                <a:latin typeface="Times New Roman" pitchFamily="18" charset="0"/>
                <a:cs typeface="Times New Roman" pitchFamily="18" charset="0"/>
              </a:rPr>
              <a:t> ба номи  С.Айнӣ</a:t>
            </a:r>
            <a:r>
              <a:rPr lang="ru-RU" sz="6700" dirty="0" smtClean="0"/>
              <a:t/>
            </a:r>
            <a:br>
              <a:rPr lang="ru-RU" sz="6700" dirty="0" smtClean="0"/>
            </a:br>
            <a:r>
              <a:rPr lang="en-US" sz="7200" b="1" dirty="0">
                <a:solidFill>
                  <a:srgbClr val="FF0000"/>
                </a:solidFill>
                <a:latin typeface="Times New Roman" pitchFamily="18" charset="0"/>
                <a:cs typeface="Times New Roman" pitchFamily="18" charset="0"/>
              </a:rPr>
              <a:t> </a:t>
            </a:r>
            <a:r>
              <a:rPr lang="en-US" sz="3100" b="1" dirty="0">
                <a:solidFill>
                  <a:srgbClr val="FF0000"/>
                </a:solidFill>
                <a:latin typeface="Times New Roman" pitchFamily="18" charset="0"/>
                <a:cs typeface="Times New Roman" pitchFamily="18" charset="0"/>
              </a:rPr>
              <a:t>Lib.tgpu.tj</a:t>
            </a:r>
            <a:br>
              <a:rPr lang="en-US" sz="3100" b="1" dirty="0">
                <a:solidFill>
                  <a:srgbClr val="FF0000"/>
                </a:solidFill>
                <a:latin typeface="Times New Roman" pitchFamily="18" charset="0"/>
                <a:cs typeface="Times New Roman" pitchFamily="18" charset="0"/>
              </a:rPr>
            </a:br>
            <a:r>
              <a:rPr lang="en-US" sz="3100" b="1" dirty="0">
                <a:solidFill>
                  <a:srgbClr val="FF0000"/>
                </a:solidFill>
                <a:latin typeface="Times New Roman" pitchFamily="18" charset="0"/>
                <a:cs typeface="Times New Roman" pitchFamily="18" charset="0"/>
              </a:rPr>
              <a:t>Library/ </a:t>
            </a:r>
            <a:endParaRPr lang="ru-RU" sz="6700" dirty="0"/>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00100" y="0"/>
            <a:ext cx="8143900" cy="13906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33816" y="1473751"/>
            <a:ext cx="3713616" cy="720080"/>
          </a:xfrm>
          <a:solidFill>
            <a:srgbClr val="3399FF">
              <a:alpha val="10196"/>
            </a:srgbClr>
          </a:solidFill>
        </p:spPr>
        <p:txBody>
          <a:bodyPr>
            <a:normAutofit/>
          </a:bodyPr>
          <a:lstStyle/>
          <a:p>
            <a:pPr algn="ctr"/>
            <a:r>
              <a:rPr lang="ru-RU" sz="2000" b="1" dirty="0" err="1">
                <a:effectLst/>
              </a:rPr>
              <a:t>Ф.Шарифзода</a:t>
            </a:r>
            <a:r>
              <a:rPr lang="ru-RU" sz="2000" b="1" dirty="0" smtClean="0">
                <a:effectLst/>
              </a:rPr>
              <a:t>. </a:t>
            </a:r>
            <a:r>
              <a:rPr lang="ru-RU" sz="2000" b="1" dirty="0" err="1">
                <a:effectLst/>
              </a:rPr>
              <a:t>И.Каримова</a:t>
            </a:r>
            <a:r>
              <a:rPr lang="ru-RU" sz="2000" b="1" dirty="0" smtClean="0">
                <a:effectLst/>
              </a:rPr>
              <a:t>. </a:t>
            </a:r>
            <a:r>
              <a:rPr lang="ru-RU" sz="2000" b="1" dirty="0" err="1">
                <a:effectLst/>
              </a:rPr>
              <a:t>С.Сулаймонӣ</a:t>
            </a:r>
            <a:r>
              <a:rPr lang="ru-RU" sz="2000" b="1" dirty="0" smtClean="0">
                <a:effectLst/>
              </a:rPr>
              <a:t>. </a:t>
            </a:r>
            <a:r>
              <a:rPr lang="ru-RU" sz="2000" b="1" dirty="0" err="1">
                <a:effectLst/>
              </a:rPr>
              <a:t>Ҷ.Булбулов</a:t>
            </a:r>
            <a:endParaRPr lang="ru-RU" sz="2000" dirty="0">
              <a:solidFill>
                <a:schemeClr val="accent3">
                  <a:lumMod val="50000"/>
                </a:schemeClr>
              </a:solidFill>
            </a:endParaRPr>
          </a:p>
        </p:txBody>
      </p:sp>
      <p:sp>
        <p:nvSpPr>
          <p:cNvPr id="3" name="Объект 2"/>
          <p:cNvSpPr>
            <a:spLocks noGrp="1"/>
          </p:cNvSpPr>
          <p:nvPr>
            <p:ph idx="1"/>
          </p:nvPr>
        </p:nvSpPr>
        <p:spPr>
          <a:xfrm>
            <a:off x="5220072" y="2276872"/>
            <a:ext cx="3713616" cy="4320480"/>
          </a:xfrm>
          <a:solidFill>
            <a:srgbClr val="3399FF">
              <a:alpha val="10196"/>
            </a:srgbClr>
          </a:solidFill>
        </p:spPr>
        <p:txBody>
          <a:bodyPr>
            <a:normAutofit fontScale="92500" lnSpcReduction="20000"/>
          </a:bodyPr>
          <a:lstStyle/>
          <a:p>
            <a:pPr marL="82296" indent="0">
              <a:buNone/>
            </a:pPr>
            <a:r>
              <a:rPr lang="ru-RU" sz="1800" dirty="0" smtClean="0"/>
              <a:t>Дар </a:t>
            </a:r>
            <a:r>
              <a:rPr lang="ru-RU" sz="1800" dirty="0" err="1"/>
              <a:t>китоби</a:t>
            </a:r>
            <a:r>
              <a:rPr lang="ru-RU" sz="1800" dirty="0"/>
              <a:t> </a:t>
            </a:r>
            <a:r>
              <a:rPr lang="ru-RU" sz="1800" dirty="0" err="1"/>
              <a:t>мазкур</a:t>
            </a:r>
            <a:r>
              <a:rPr lang="ru-RU" sz="1800" dirty="0"/>
              <a:t> </a:t>
            </a:r>
            <a:r>
              <a:rPr lang="ru-RU" sz="1800" dirty="0" err="1"/>
              <a:t>масъалаҳои</a:t>
            </a:r>
            <a:r>
              <a:rPr lang="ru-RU" sz="1800" dirty="0"/>
              <a:t> </a:t>
            </a:r>
            <a:r>
              <a:rPr lang="ru-RU" sz="1800" dirty="0" err="1"/>
              <a:t>бунёдии</a:t>
            </a:r>
            <a:r>
              <a:rPr lang="ru-RU" sz="1800" dirty="0"/>
              <a:t> </a:t>
            </a:r>
            <a:r>
              <a:rPr lang="ru-RU" sz="1800" dirty="0" err="1"/>
              <a:t>педагогикаи</a:t>
            </a:r>
            <a:r>
              <a:rPr lang="ru-RU" sz="1800" dirty="0"/>
              <a:t> </a:t>
            </a:r>
            <a:r>
              <a:rPr lang="ru-RU" sz="1800" dirty="0" err="1"/>
              <a:t>ибтикорӣ</a:t>
            </a:r>
            <a:r>
              <a:rPr lang="ru-RU" sz="1800" dirty="0"/>
              <a:t>, </a:t>
            </a:r>
            <a:r>
              <a:rPr lang="ru-RU" sz="1800" dirty="0" err="1"/>
              <a:t>масоили</a:t>
            </a:r>
            <a:r>
              <a:rPr lang="ru-RU" sz="1800" dirty="0"/>
              <a:t> </a:t>
            </a:r>
            <a:r>
              <a:rPr lang="ru-RU" sz="1800" dirty="0" err="1"/>
              <a:t>методологӣ</a:t>
            </a:r>
            <a:r>
              <a:rPr lang="ru-RU" sz="1800" dirty="0"/>
              <a:t> </a:t>
            </a:r>
            <a:r>
              <a:rPr lang="ru-RU" sz="1800" dirty="0" err="1"/>
              <a:t>ва</a:t>
            </a:r>
            <a:r>
              <a:rPr lang="ru-RU" sz="1800" dirty="0"/>
              <a:t> </a:t>
            </a:r>
            <a:r>
              <a:rPr lang="ru-RU" sz="1800" dirty="0" err="1"/>
              <a:t>назарии</a:t>
            </a:r>
            <a:r>
              <a:rPr lang="ru-RU" sz="1800" dirty="0"/>
              <a:t> он , </a:t>
            </a:r>
            <a:r>
              <a:rPr lang="ru-RU" sz="1800" dirty="0" err="1"/>
              <a:t>омилҳо</a:t>
            </a:r>
            <a:r>
              <a:rPr lang="ru-RU" sz="1800" dirty="0"/>
              <a:t> </a:t>
            </a:r>
            <a:r>
              <a:rPr lang="ru-RU" sz="1800" dirty="0" err="1"/>
              <a:t>ва</a:t>
            </a:r>
            <a:r>
              <a:rPr lang="ru-RU" sz="1800" dirty="0"/>
              <a:t> </a:t>
            </a:r>
            <a:r>
              <a:rPr lang="ru-RU" sz="1800" dirty="0" err="1"/>
              <a:t>сабабҳои</a:t>
            </a:r>
            <a:r>
              <a:rPr lang="ru-RU" sz="1800" dirty="0"/>
              <a:t> </a:t>
            </a:r>
            <a:r>
              <a:rPr lang="ru-RU" sz="1800" dirty="0" err="1"/>
              <a:t>рушду</a:t>
            </a:r>
            <a:r>
              <a:rPr lang="ru-RU" sz="1800" dirty="0"/>
              <a:t> </a:t>
            </a:r>
            <a:r>
              <a:rPr lang="ru-RU" sz="1800" dirty="0" err="1"/>
              <a:t>ақибафтодагӣ</a:t>
            </a:r>
            <a:r>
              <a:rPr lang="ru-RU" sz="1800" dirty="0"/>
              <a:t> , </a:t>
            </a:r>
            <a:r>
              <a:rPr lang="ru-RU" sz="1800" dirty="0" err="1"/>
              <a:t>мавўъ</a:t>
            </a:r>
            <a:r>
              <a:rPr lang="ru-RU" sz="1800" dirty="0"/>
              <a:t> </a:t>
            </a:r>
            <a:r>
              <a:rPr lang="ru-RU" sz="1800" dirty="0" err="1"/>
              <a:t>ва</a:t>
            </a:r>
            <a:r>
              <a:rPr lang="ru-RU" sz="1800" dirty="0"/>
              <a:t> </a:t>
            </a:r>
            <a:r>
              <a:rPr lang="ru-RU" sz="1800" dirty="0" err="1"/>
              <a:t>фанни</a:t>
            </a:r>
            <a:r>
              <a:rPr lang="ru-RU" sz="1800" dirty="0"/>
              <a:t> </a:t>
            </a:r>
            <a:r>
              <a:rPr lang="ru-RU" sz="1800" dirty="0" err="1"/>
              <a:t>педагогикаи</a:t>
            </a:r>
            <a:r>
              <a:rPr lang="ru-RU" sz="1800" dirty="0"/>
              <a:t> </a:t>
            </a:r>
            <a:r>
              <a:rPr lang="ru-RU" sz="1800" dirty="0" err="1"/>
              <a:t>ибтикорӣ</a:t>
            </a:r>
            <a:r>
              <a:rPr lang="ru-RU" sz="1800" dirty="0"/>
              <a:t> , </a:t>
            </a:r>
            <a:r>
              <a:rPr lang="ru-RU" sz="1800" dirty="0" err="1"/>
              <a:t>ҳадафҳои</a:t>
            </a:r>
            <a:r>
              <a:rPr lang="ru-RU" sz="1800" dirty="0"/>
              <a:t> </a:t>
            </a:r>
            <a:r>
              <a:rPr lang="ru-RU" sz="1800" dirty="0" err="1"/>
              <a:t>педагогикаи</a:t>
            </a:r>
            <a:r>
              <a:rPr lang="ru-RU" sz="1800" dirty="0"/>
              <a:t> </a:t>
            </a:r>
            <a:r>
              <a:rPr lang="ru-RU" sz="1800" dirty="0" err="1"/>
              <a:t>ибтикорӣ</a:t>
            </a:r>
            <a:r>
              <a:rPr lang="ru-RU" sz="1800" dirty="0"/>
              <a:t> , </a:t>
            </a:r>
            <a:r>
              <a:rPr lang="ru-RU" sz="1800" dirty="0" err="1"/>
              <a:t>заминаҳои</a:t>
            </a:r>
            <a:r>
              <a:rPr lang="ru-RU" sz="1800" dirty="0"/>
              <a:t> </a:t>
            </a:r>
            <a:r>
              <a:rPr lang="ru-RU" sz="1800" dirty="0" err="1"/>
              <a:t>бунёдии</a:t>
            </a:r>
            <a:r>
              <a:rPr lang="ru-RU" sz="1800" dirty="0"/>
              <a:t> </a:t>
            </a:r>
            <a:r>
              <a:rPr lang="ru-RU" sz="1800" dirty="0" err="1"/>
              <a:t>педагогикаи</a:t>
            </a:r>
            <a:r>
              <a:rPr lang="ru-RU" sz="1800" dirty="0"/>
              <a:t> </a:t>
            </a:r>
            <a:r>
              <a:rPr lang="ru-RU" sz="1800" dirty="0" err="1"/>
              <a:t>ибтикорӣ</a:t>
            </a:r>
            <a:r>
              <a:rPr lang="ru-RU" sz="1800" dirty="0"/>
              <a:t>, </a:t>
            </a:r>
            <a:r>
              <a:rPr lang="ru-RU" sz="1800" dirty="0" err="1"/>
              <a:t>ибтикоршиносӣ</a:t>
            </a:r>
            <a:r>
              <a:rPr lang="ru-RU" sz="1800" dirty="0"/>
              <a:t> , </a:t>
            </a:r>
            <a:r>
              <a:rPr lang="ru-RU" sz="1800" dirty="0" err="1"/>
              <a:t>проблемаҳои</a:t>
            </a:r>
            <a:r>
              <a:rPr lang="ru-RU" sz="1800" dirty="0"/>
              <a:t> </a:t>
            </a:r>
            <a:r>
              <a:rPr lang="ru-RU" sz="1800" dirty="0" err="1"/>
              <a:t>омўзиш</a:t>
            </a:r>
            <a:r>
              <a:rPr lang="ru-RU" sz="1800" dirty="0"/>
              <a:t> </a:t>
            </a:r>
            <a:r>
              <a:rPr lang="ru-RU" sz="1800" dirty="0" err="1"/>
              <a:t>ва</a:t>
            </a:r>
            <a:r>
              <a:rPr lang="ru-RU" sz="1800" dirty="0"/>
              <a:t> </a:t>
            </a:r>
            <a:r>
              <a:rPr lang="ru-RU" sz="1800" dirty="0" err="1"/>
              <a:t>дарки</a:t>
            </a:r>
            <a:r>
              <a:rPr lang="ru-RU" sz="1800" dirty="0"/>
              <a:t> </a:t>
            </a:r>
            <a:r>
              <a:rPr lang="ru-RU" sz="1800" dirty="0" err="1"/>
              <a:t>навовариҳои</a:t>
            </a:r>
            <a:r>
              <a:rPr lang="ru-RU" sz="1800" dirty="0"/>
              <a:t> </a:t>
            </a:r>
            <a:r>
              <a:rPr lang="ru-RU" sz="1800" dirty="0" err="1"/>
              <a:t>педагогӣ</a:t>
            </a:r>
            <a:r>
              <a:rPr lang="ru-RU" sz="1800" dirty="0"/>
              <a:t> , </a:t>
            </a:r>
            <a:r>
              <a:rPr lang="ru-RU" sz="1800" dirty="0" err="1"/>
              <a:t>марҳилаҳои</a:t>
            </a:r>
            <a:r>
              <a:rPr lang="ru-RU" sz="1800" dirty="0"/>
              <a:t> </a:t>
            </a:r>
            <a:r>
              <a:rPr lang="ru-RU" sz="1800" dirty="0" err="1"/>
              <a:t>фаъолияти</a:t>
            </a:r>
            <a:r>
              <a:rPr lang="ru-RU" sz="1800" dirty="0"/>
              <a:t> </a:t>
            </a:r>
            <a:r>
              <a:rPr lang="ru-RU" sz="1800" dirty="0" err="1"/>
              <a:t>педагогикаи</a:t>
            </a:r>
            <a:r>
              <a:rPr lang="ru-RU" sz="1800" dirty="0"/>
              <a:t> </a:t>
            </a:r>
            <a:r>
              <a:rPr lang="ru-RU" sz="1800" dirty="0" err="1"/>
              <a:t>ибтикорӣ</a:t>
            </a:r>
            <a:r>
              <a:rPr lang="ru-RU" sz="1800" dirty="0"/>
              <a:t> , </a:t>
            </a:r>
            <a:r>
              <a:rPr lang="ru-RU" sz="1800" dirty="0" err="1"/>
              <a:t>масъала</a:t>
            </a:r>
            <a:r>
              <a:rPr lang="ru-RU" sz="1800" dirty="0"/>
              <a:t> </a:t>
            </a:r>
            <a:r>
              <a:rPr lang="ru-RU" sz="1800" dirty="0" err="1"/>
              <a:t>ва</a:t>
            </a:r>
            <a:r>
              <a:rPr lang="ru-RU" sz="1800" dirty="0"/>
              <a:t> </a:t>
            </a:r>
            <a:r>
              <a:rPr lang="ru-RU" sz="1800" dirty="0" err="1"/>
              <a:t>ҳалли</a:t>
            </a:r>
            <a:r>
              <a:rPr lang="ru-RU" sz="1800" dirty="0"/>
              <a:t> </a:t>
            </a:r>
            <a:r>
              <a:rPr lang="ru-RU" sz="1800" dirty="0" err="1"/>
              <a:t>масъала</a:t>
            </a:r>
            <a:r>
              <a:rPr lang="ru-RU" sz="1800" dirty="0"/>
              <a:t> дар </a:t>
            </a:r>
            <a:r>
              <a:rPr lang="ru-RU" sz="1800" dirty="0" err="1"/>
              <a:t>педагогикаи</a:t>
            </a:r>
            <a:r>
              <a:rPr lang="ru-RU" sz="1800" dirty="0"/>
              <a:t> </a:t>
            </a:r>
            <a:r>
              <a:rPr lang="ru-RU" sz="1800" dirty="0" err="1"/>
              <a:t>ибтикорӣ</a:t>
            </a:r>
            <a:r>
              <a:rPr lang="ru-RU" sz="1800" dirty="0"/>
              <a:t> </a:t>
            </a:r>
            <a:r>
              <a:rPr lang="ru-RU" sz="1800" dirty="0" err="1"/>
              <a:t>мавриди</a:t>
            </a:r>
            <a:r>
              <a:rPr lang="ru-RU" sz="1800" dirty="0"/>
              <a:t> </a:t>
            </a:r>
            <a:r>
              <a:rPr lang="ru-RU" sz="1800" dirty="0" err="1"/>
              <a:t>баррасӣ</a:t>
            </a:r>
            <a:r>
              <a:rPr lang="ru-RU" sz="1800" dirty="0"/>
              <a:t> </a:t>
            </a:r>
            <a:r>
              <a:rPr lang="ru-RU" sz="1800" dirty="0" err="1"/>
              <a:t>қарор</a:t>
            </a:r>
            <a:r>
              <a:rPr lang="ru-RU" sz="1800" dirty="0"/>
              <a:t> </a:t>
            </a:r>
            <a:r>
              <a:rPr lang="ru-RU" sz="1800" dirty="0" err="1"/>
              <a:t>гирифтааст</a:t>
            </a:r>
            <a:r>
              <a:rPr lang="ru-RU" sz="1800" dirty="0"/>
              <a:t>. </a:t>
            </a:r>
            <a:r>
              <a:rPr lang="ru-RU" sz="1800" dirty="0" err="1"/>
              <a:t>Китоб</a:t>
            </a:r>
            <a:r>
              <a:rPr lang="ru-RU" sz="1800" dirty="0"/>
              <a:t> </a:t>
            </a:r>
            <a:r>
              <a:rPr lang="ru-RU" sz="1800" dirty="0" err="1"/>
              <a:t>барои</a:t>
            </a:r>
            <a:r>
              <a:rPr lang="ru-RU" sz="1800" dirty="0"/>
              <a:t> </a:t>
            </a:r>
            <a:r>
              <a:rPr lang="ru-RU" sz="1800" dirty="0" err="1"/>
              <a:t>олимон</a:t>
            </a:r>
            <a:r>
              <a:rPr lang="ru-RU" sz="1800" dirty="0"/>
              <a:t>, </a:t>
            </a:r>
            <a:r>
              <a:rPr lang="ru-RU" sz="1800" dirty="0" err="1"/>
              <a:t>муҳаққиқон</a:t>
            </a:r>
            <a:r>
              <a:rPr lang="ru-RU" sz="1800" dirty="0"/>
              <a:t> , </a:t>
            </a:r>
            <a:r>
              <a:rPr lang="ru-RU" sz="1800" dirty="0" err="1"/>
              <a:t>дастандаркорони</a:t>
            </a:r>
            <a:r>
              <a:rPr lang="ru-RU" sz="1800" dirty="0"/>
              <a:t> </a:t>
            </a:r>
            <a:r>
              <a:rPr lang="ru-RU" sz="1800" dirty="0" err="1"/>
              <a:t>таълиму</a:t>
            </a:r>
            <a:r>
              <a:rPr lang="ru-RU" sz="1800" dirty="0"/>
              <a:t> </a:t>
            </a:r>
            <a:r>
              <a:rPr lang="ru-RU" sz="1800" dirty="0" err="1"/>
              <a:t>тарбия</a:t>
            </a:r>
            <a:r>
              <a:rPr lang="ru-RU" sz="1800" dirty="0"/>
              <a:t>, </a:t>
            </a:r>
            <a:r>
              <a:rPr lang="ru-RU" sz="1800" dirty="0" err="1"/>
              <a:t>донишҷуён</a:t>
            </a:r>
            <a:r>
              <a:rPr lang="ru-RU" sz="1800" dirty="0"/>
              <a:t> </a:t>
            </a:r>
            <a:r>
              <a:rPr lang="ru-RU" sz="1800" dirty="0" err="1"/>
              <a:t>ва</a:t>
            </a:r>
            <a:r>
              <a:rPr lang="ru-RU" sz="1800" dirty="0"/>
              <a:t> </a:t>
            </a:r>
            <a:r>
              <a:rPr lang="ru-RU" sz="1800" dirty="0" err="1"/>
              <a:t>мутахассисони</a:t>
            </a:r>
            <a:r>
              <a:rPr lang="ru-RU" sz="1800" dirty="0"/>
              <a:t> </a:t>
            </a:r>
            <a:r>
              <a:rPr lang="ru-RU" sz="1800" dirty="0" err="1"/>
              <a:t>соҳаи</a:t>
            </a:r>
            <a:r>
              <a:rPr lang="ru-RU" sz="1800" dirty="0"/>
              <a:t> педагогика </a:t>
            </a:r>
            <a:r>
              <a:rPr lang="ru-RU" sz="1800" dirty="0" err="1"/>
              <a:t>пешиҳод</a:t>
            </a:r>
            <a:r>
              <a:rPr lang="ru-RU" sz="1800" dirty="0"/>
              <a:t> </a:t>
            </a:r>
            <a:r>
              <a:rPr lang="ru-RU" sz="1800" dirty="0" err="1"/>
              <a:t>мегардад</a:t>
            </a:r>
            <a:r>
              <a:rPr lang="ru-RU" sz="1800" dirty="0"/>
              <a:t>.	</a:t>
            </a:r>
          </a:p>
          <a:p>
            <a:pPr marL="82296" indent="0">
              <a:buNone/>
            </a:pPr>
            <a:endParaRPr lang="ru-RU" sz="1800" dirty="0"/>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19389" y="-21354"/>
            <a:ext cx="8143900" cy="1390650"/>
          </a:xfrm>
          <a:prstGeom prst="rect">
            <a:avLst/>
          </a:prstGeom>
          <a:noFill/>
        </p:spPr>
      </p:pic>
      <p:sp>
        <p:nvSpPr>
          <p:cNvPr id="4" name="Прямоугольник 3"/>
          <p:cNvSpPr/>
          <p:nvPr/>
        </p:nvSpPr>
        <p:spPr>
          <a:xfrm>
            <a:off x="1115616" y="5013176"/>
            <a:ext cx="7848872" cy="400110"/>
          </a:xfrm>
          <a:prstGeom prst="rect">
            <a:avLst/>
          </a:prstGeom>
        </p:spPr>
        <p:txBody>
          <a:bodyPr wrap="square">
            <a:spAutoFit/>
          </a:bodyPr>
          <a:lstStyle/>
          <a:p>
            <a:pPr lvl="0" algn="just"/>
            <a:r>
              <a:rPr lang="ru-RU" sz="2000" dirty="0" smtClean="0">
                <a:latin typeface="Arial Narrow" pitchFamily="34" charset="0"/>
              </a:rPr>
              <a:t>	</a:t>
            </a:r>
            <a:endParaRPr lang="ru-RU" sz="2000" b="1" i="1" dirty="0">
              <a:solidFill>
                <a:schemeClr val="accent5">
                  <a:lumMod val="50000"/>
                </a:schemeClr>
              </a:solidFill>
            </a:endParaRPr>
          </a:p>
        </p:txBody>
      </p:sp>
      <p:sp>
        <p:nvSpPr>
          <p:cNvPr id="5" name="Прямоугольник 4"/>
          <p:cNvSpPr/>
          <p:nvPr/>
        </p:nvSpPr>
        <p:spPr>
          <a:xfrm>
            <a:off x="1331640" y="1556792"/>
            <a:ext cx="8100392" cy="553998"/>
          </a:xfrm>
          <a:prstGeom prst="rect">
            <a:avLst/>
          </a:prstGeom>
        </p:spPr>
        <p:txBody>
          <a:bodyPr wrap="square">
            <a:spAutoFit/>
          </a:bodyPr>
          <a:lstStyle/>
          <a:p>
            <a:r>
              <a:rPr lang="ru-RU" sz="3000" b="1" i="1" dirty="0" smtClean="0">
                <a:solidFill>
                  <a:schemeClr val="accent5">
                    <a:lumMod val="50000"/>
                  </a:schemeClr>
                </a:solidFill>
                <a:latin typeface="Arial Narrow" pitchFamily="34" charset="0"/>
              </a:rPr>
              <a:t> </a:t>
            </a:r>
          </a:p>
        </p:txBody>
      </p:sp>
      <p:pic>
        <p:nvPicPr>
          <p:cNvPr id="6" name="Picture 2" descr="E:\Факултети_педагогика\000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5656" y="1534478"/>
            <a:ext cx="3200608" cy="505381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1556792"/>
            <a:ext cx="3713616" cy="576064"/>
          </a:xfrm>
          <a:solidFill>
            <a:srgbClr val="3399FF">
              <a:alpha val="10196"/>
            </a:srgbClr>
          </a:solidFill>
        </p:spPr>
        <p:txBody>
          <a:bodyPr>
            <a:normAutofit fontScale="90000"/>
          </a:bodyPr>
          <a:lstStyle/>
          <a:p>
            <a:pPr algn="ctr"/>
            <a:r>
              <a:rPr lang="ru-RU" sz="2000" dirty="0">
                <a:effectLst/>
              </a:rPr>
              <a:t> </a:t>
            </a:r>
            <a:br>
              <a:rPr lang="ru-RU" sz="2000" dirty="0">
                <a:effectLst/>
              </a:rPr>
            </a:br>
            <a:r>
              <a:rPr lang="ru-RU" sz="2700" b="1" dirty="0" err="1" smtClean="0">
                <a:effectLst/>
              </a:rPr>
              <a:t>Сафар</a:t>
            </a:r>
            <a:r>
              <a:rPr lang="ru-RU" sz="2700" b="1" dirty="0" smtClean="0">
                <a:effectLst/>
              </a:rPr>
              <a:t> </a:t>
            </a:r>
            <a:r>
              <a:rPr lang="ru-RU" sz="2700" b="1" dirty="0" err="1">
                <a:effectLst/>
              </a:rPr>
              <a:t>Сулаймонӣ</a:t>
            </a:r>
            <a:r>
              <a:rPr lang="ru-RU" sz="2000" dirty="0">
                <a:effectLst/>
              </a:rPr>
              <a:t/>
            </a:r>
            <a:br>
              <a:rPr lang="ru-RU" sz="2000" dirty="0">
                <a:effectLst/>
              </a:rPr>
            </a:br>
            <a:endParaRPr lang="ru-RU" sz="2000" dirty="0">
              <a:solidFill>
                <a:schemeClr val="accent3">
                  <a:lumMod val="50000"/>
                </a:schemeClr>
              </a:solidFill>
            </a:endParaRPr>
          </a:p>
        </p:txBody>
      </p:sp>
      <p:sp>
        <p:nvSpPr>
          <p:cNvPr id="3" name="Объект 2"/>
          <p:cNvSpPr>
            <a:spLocks noGrp="1"/>
          </p:cNvSpPr>
          <p:nvPr>
            <p:ph idx="1"/>
          </p:nvPr>
        </p:nvSpPr>
        <p:spPr>
          <a:xfrm>
            <a:off x="5220072" y="2204864"/>
            <a:ext cx="3713616" cy="4428492"/>
          </a:xfrm>
          <a:solidFill>
            <a:srgbClr val="3399FF">
              <a:alpha val="10196"/>
            </a:srgbClr>
          </a:solidFill>
        </p:spPr>
        <p:txBody>
          <a:bodyPr>
            <a:normAutofit/>
          </a:bodyPr>
          <a:lstStyle/>
          <a:p>
            <a:pPr marL="82296" indent="0">
              <a:lnSpc>
                <a:spcPct val="115000"/>
              </a:lnSpc>
              <a:spcAft>
                <a:spcPts val="1000"/>
              </a:spcAft>
              <a:buNone/>
              <a:tabLst>
                <a:tab pos="962025" algn="l"/>
                <a:tab pos="2381250" algn="l"/>
              </a:tabLst>
            </a:pPr>
            <a:r>
              <a:rPr lang="ru-RU" sz="1800" dirty="0" err="1">
                <a:latin typeface="Times New Roman Tj"/>
                <a:ea typeface="Times New Roman"/>
                <a:cs typeface="Times New Roman"/>
              </a:rPr>
              <a:t>Педагогикаи</a:t>
            </a:r>
            <a:r>
              <a:rPr lang="ru-RU" sz="1800" dirty="0">
                <a:latin typeface="Times New Roman Tj"/>
                <a:ea typeface="Times New Roman"/>
                <a:cs typeface="Times New Roman"/>
              </a:rPr>
              <a:t> </a:t>
            </a:r>
            <a:r>
              <a:rPr lang="ru-RU" sz="1800" dirty="0" err="1">
                <a:latin typeface="Times New Roman Tj"/>
                <a:ea typeface="Times New Roman"/>
                <a:cs typeface="Times New Roman"/>
              </a:rPr>
              <a:t>фарҳанг</a:t>
            </a:r>
            <a:r>
              <a:rPr lang="ru-RU" sz="1800" dirty="0">
                <a:latin typeface="Times New Roman Tj"/>
                <a:ea typeface="Times New Roman"/>
                <a:cs typeface="Times New Roman"/>
              </a:rPr>
              <a:t> дар </a:t>
            </a:r>
            <a:r>
              <a:rPr lang="ru-RU" sz="1800" dirty="0" err="1">
                <a:latin typeface="Times New Roman Tj"/>
                <a:ea typeface="Times New Roman"/>
                <a:cs typeface="Times New Roman"/>
              </a:rPr>
              <a:t>ҳамбастагӣ</a:t>
            </a:r>
            <a:r>
              <a:rPr lang="ru-RU" sz="1800" dirty="0">
                <a:latin typeface="Times New Roman Tj"/>
                <a:ea typeface="Times New Roman"/>
                <a:cs typeface="Times New Roman"/>
              </a:rPr>
              <a:t> </a:t>
            </a:r>
            <a:r>
              <a:rPr lang="ru-RU" sz="1800" dirty="0" err="1">
                <a:latin typeface="Times New Roman Tj"/>
                <a:ea typeface="Times New Roman"/>
                <a:cs typeface="Times New Roman"/>
              </a:rPr>
              <a:t>бо</a:t>
            </a:r>
            <a:r>
              <a:rPr lang="ru-RU" sz="1800" dirty="0">
                <a:latin typeface="Times New Roman Tj"/>
                <a:ea typeface="Times New Roman"/>
                <a:cs typeface="Times New Roman"/>
              </a:rPr>
              <a:t> </a:t>
            </a:r>
            <a:r>
              <a:rPr lang="ru-RU" sz="1800" dirty="0" err="1">
                <a:latin typeface="Times New Roman Tj"/>
                <a:ea typeface="Times New Roman"/>
                <a:cs typeface="Times New Roman"/>
              </a:rPr>
              <a:t>сойири</a:t>
            </a:r>
            <a:r>
              <a:rPr lang="ru-RU" sz="1800" dirty="0">
                <a:latin typeface="Times New Roman Tj"/>
                <a:ea typeface="Times New Roman"/>
                <a:cs typeface="Times New Roman"/>
              </a:rPr>
              <a:t> </a:t>
            </a:r>
            <a:r>
              <a:rPr lang="ru-RU" sz="1800" dirty="0" err="1">
                <a:latin typeface="Times New Roman Tj"/>
                <a:ea typeface="Times New Roman"/>
                <a:cs typeface="Times New Roman"/>
              </a:rPr>
              <a:t>илмҳо</a:t>
            </a:r>
            <a:r>
              <a:rPr lang="ru-RU" sz="1800" dirty="0">
                <a:latin typeface="Times New Roman Tj"/>
                <a:ea typeface="Times New Roman"/>
                <a:cs typeface="Times New Roman"/>
              </a:rPr>
              <a:t> </a:t>
            </a:r>
            <a:r>
              <a:rPr lang="ru-RU" sz="1800" dirty="0" err="1">
                <a:latin typeface="Times New Roman Tj"/>
                <a:ea typeface="Times New Roman"/>
                <a:cs typeface="Times New Roman"/>
              </a:rPr>
              <a:t>метавонад</a:t>
            </a:r>
            <a:r>
              <a:rPr lang="ru-RU" sz="1800" dirty="0">
                <a:latin typeface="Times New Roman Tj"/>
                <a:ea typeface="Times New Roman"/>
                <a:cs typeface="Times New Roman"/>
              </a:rPr>
              <a:t> он </a:t>
            </a:r>
            <a:r>
              <a:rPr lang="ru-RU" sz="1800" dirty="0" err="1">
                <a:latin typeface="Times New Roman Tj"/>
                <a:ea typeface="Times New Roman"/>
                <a:cs typeface="Times New Roman"/>
              </a:rPr>
              <a:t>арзишҳои</a:t>
            </a:r>
            <a:r>
              <a:rPr lang="ru-RU" sz="1800" dirty="0">
                <a:latin typeface="Times New Roman Tj"/>
                <a:ea typeface="Times New Roman"/>
                <a:cs typeface="Times New Roman"/>
              </a:rPr>
              <a:t> </a:t>
            </a:r>
            <a:r>
              <a:rPr lang="ru-RU" sz="1800" dirty="0" err="1">
                <a:latin typeface="Times New Roman Tj"/>
                <a:ea typeface="Times New Roman"/>
                <a:cs typeface="Times New Roman"/>
              </a:rPr>
              <a:t>фарҳангии</a:t>
            </a:r>
            <a:r>
              <a:rPr lang="ru-RU" sz="1800" dirty="0">
                <a:latin typeface="Times New Roman Tj"/>
                <a:ea typeface="Times New Roman"/>
                <a:cs typeface="Times New Roman"/>
              </a:rPr>
              <a:t> </a:t>
            </a:r>
            <a:r>
              <a:rPr lang="ru-RU" sz="1800" dirty="0" err="1">
                <a:latin typeface="Times New Roman Tj"/>
                <a:ea typeface="Times New Roman"/>
                <a:cs typeface="Times New Roman"/>
              </a:rPr>
              <a:t>таълиму</a:t>
            </a:r>
            <a:r>
              <a:rPr lang="ru-RU" sz="1800" dirty="0">
                <a:latin typeface="Times New Roman Tj"/>
                <a:ea typeface="Times New Roman"/>
                <a:cs typeface="Times New Roman"/>
              </a:rPr>
              <a:t> </a:t>
            </a:r>
            <a:r>
              <a:rPr lang="ru-RU" sz="1800" dirty="0" err="1">
                <a:latin typeface="Times New Roman Tj"/>
                <a:ea typeface="Times New Roman"/>
                <a:cs typeface="Times New Roman"/>
              </a:rPr>
              <a:t>тарбиятро</a:t>
            </a:r>
            <a:r>
              <a:rPr lang="ru-RU" sz="1800" dirty="0">
                <a:latin typeface="Times New Roman Tj"/>
                <a:ea typeface="Times New Roman"/>
                <a:cs typeface="Times New Roman"/>
              </a:rPr>
              <a:t> </a:t>
            </a:r>
            <a:r>
              <a:rPr lang="ru-RU" sz="1800" dirty="0" err="1">
                <a:latin typeface="Times New Roman Tj"/>
                <a:ea typeface="Times New Roman"/>
                <a:cs typeface="Times New Roman"/>
              </a:rPr>
              <a:t>ҳаматарафа</a:t>
            </a:r>
            <a:r>
              <a:rPr lang="ru-RU" sz="1800" dirty="0">
                <a:latin typeface="Times New Roman Tj"/>
                <a:ea typeface="Times New Roman"/>
                <a:cs typeface="Times New Roman"/>
              </a:rPr>
              <a:t> </a:t>
            </a:r>
            <a:r>
              <a:rPr lang="ru-RU" sz="1800" dirty="0" err="1">
                <a:latin typeface="Times New Roman Tj"/>
                <a:ea typeface="Times New Roman"/>
                <a:cs typeface="Times New Roman"/>
              </a:rPr>
              <a:t>биёмўзад</a:t>
            </a:r>
            <a:r>
              <a:rPr lang="ru-RU" sz="1800" dirty="0">
                <a:latin typeface="Times New Roman Tj"/>
                <a:ea typeface="Times New Roman"/>
                <a:cs typeface="Times New Roman"/>
              </a:rPr>
              <a:t>, </a:t>
            </a:r>
            <a:r>
              <a:rPr lang="ru-RU" sz="1800" dirty="0" err="1">
                <a:latin typeface="Times New Roman Tj"/>
                <a:ea typeface="Times New Roman"/>
                <a:cs typeface="Times New Roman"/>
              </a:rPr>
              <a:t>раванди</a:t>
            </a:r>
            <a:r>
              <a:rPr lang="ru-RU" sz="1800" dirty="0">
                <a:latin typeface="Times New Roman Tj"/>
                <a:ea typeface="Times New Roman"/>
                <a:cs typeface="Times New Roman"/>
              </a:rPr>
              <a:t> </a:t>
            </a:r>
            <a:r>
              <a:rPr lang="ru-RU" sz="1800" dirty="0" err="1">
                <a:latin typeface="Times New Roman Tj"/>
                <a:ea typeface="Times New Roman"/>
                <a:cs typeface="Times New Roman"/>
              </a:rPr>
              <a:t>рушди</a:t>
            </a:r>
            <a:r>
              <a:rPr lang="ru-RU" sz="1800" dirty="0">
                <a:latin typeface="Times New Roman Tj"/>
                <a:ea typeface="Times New Roman"/>
                <a:cs typeface="Times New Roman"/>
              </a:rPr>
              <a:t> </a:t>
            </a:r>
            <a:r>
              <a:rPr lang="ru-RU" sz="1800" dirty="0" err="1">
                <a:latin typeface="Times New Roman Tj"/>
                <a:ea typeface="Times New Roman"/>
                <a:cs typeface="Times New Roman"/>
              </a:rPr>
              <a:t>маънавии</a:t>
            </a:r>
            <a:r>
              <a:rPr lang="ru-RU" sz="1800" dirty="0">
                <a:latin typeface="Times New Roman Tj"/>
                <a:ea typeface="Times New Roman"/>
                <a:cs typeface="Times New Roman"/>
              </a:rPr>
              <a:t> </a:t>
            </a:r>
            <a:r>
              <a:rPr lang="ru-RU" sz="1800" dirty="0" err="1">
                <a:latin typeface="Times New Roman Tj"/>
                <a:ea typeface="Times New Roman"/>
                <a:cs typeface="Times New Roman"/>
              </a:rPr>
              <a:t>шахсиятро</a:t>
            </a:r>
            <a:r>
              <a:rPr lang="ru-RU" sz="1800" dirty="0">
                <a:latin typeface="Times New Roman Tj"/>
                <a:ea typeface="Times New Roman"/>
                <a:cs typeface="Times New Roman"/>
              </a:rPr>
              <a:t> дар </a:t>
            </a:r>
            <a:r>
              <a:rPr lang="ru-RU" sz="1800" dirty="0" err="1">
                <a:latin typeface="Times New Roman Tj"/>
                <a:ea typeface="Times New Roman"/>
                <a:cs typeface="Times New Roman"/>
              </a:rPr>
              <a:t>пояи</a:t>
            </a:r>
            <a:r>
              <a:rPr lang="ru-RU" sz="1800" dirty="0">
                <a:latin typeface="Times New Roman Tj"/>
                <a:ea typeface="Times New Roman"/>
                <a:cs typeface="Times New Roman"/>
              </a:rPr>
              <a:t> </a:t>
            </a:r>
            <a:r>
              <a:rPr lang="ru-RU" sz="1800" dirty="0" err="1">
                <a:latin typeface="Times New Roman Tj"/>
                <a:ea typeface="Times New Roman"/>
                <a:cs typeface="Times New Roman"/>
              </a:rPr>
              <a:t>омўхтани</a:t>
            </a:r>
            <a:r>
              <a:rPr lang="ru-RU" sz="1800" dirty="0">
                <a:latin typeface="Times New Roman Tj"/>
                <a:ea typeface="Times New Roman"/>
                <a:cs typeface="Times New Roman"/>
              </a:rPr>
              <a:t> </a:t>
            </a:r>
            <a:r>
              <a:rPr lang="ru-RU" sz="1800" dirty="0" err="1">
                <a:latin typeface="Times New Roman Tj"/>
                <a:ea typeface="Times New Roman"/>
                <a:cs typeface="Times New Roman"/>
              </a:rPr>
              <a:t>меъёрҳои</a:t>
            </a:r>
            <a:r>
              <a:rPr lang="ru-RU" sz="1800" dirty="0">
                <a:latin typeface="Times New Roman Tj"/>
                <a:ea typeface="Times New Roman"/>
                <a:cs typeface="Times New Roman"/>
              </a:rPr>
              <a:t> </a:t>
            </a:r>
            <a:r>
              <a:rPr lang="ru-RU" sz="1800" dirty="0" err="1">
                <a:latin typeface="Times New Roman Tj"/>
                <a:ea typeface="Times New Roman"/>
                <a:cs typeface="Times New Roman"/>
              </a:rPr>
              <a:t>иҷтимоӣ</a:t>
            </a:r>
            <a:r>
              <a:rPr lang="ru-RU" sz="1800" dirty="0">
                <a:latin typeface="Times New Roman Tj"/>
                <a:ea typeface="Times New Roman"/>
                <a:cs typeface="Times New Roman"/>
              </a:rPr>
              <a:t> , </a:t>
            </a:r>
            <a:r>
              <a:rPr lang="ru-RU" sz="1800" dirty="0" err="1">
                <a:latin typeface="Times New Roman Tj"/>
                <a:ea typeface="Times New Roman"/>
                <a:cs typeface="Times New Roman"/>
              </a:rPr>
              <a:t>арзишҳо</a:t>
            </a:r>
            <a:r>
              <a:rPr lang="ru-RU" sz="1800" dirty="0">
                <a:latin typeface="Times New Roman Tj"/>
                <a:ea typeface="Times New Roman"/>
                <a:cs typeface="Times New Roman"/>
              </a:rPr>
              <a:t>, </a:t>
            </a:r>
            <a:r>
              <a:rPr lang="ru-RU" sz="1800" dirty="0" err="1">
                <a:latin typeface="Times New Roman Tj"/>
                <a:ea typeface="Times New Roman"/>
                <a:cs typeface="Times New Roman"/>
              </a:rPr>
              <a:t>таҷрибаи</a:t>
            </a:r>
            <a:r>
              <a:rPr lang="ru-RU" sz="1800" dirty="0">
                <a:latin typeface="Times New Roman Tj"/>
                <a:ea typeface="Times New Roman"/>
                <a:cs typeface="Times New Roman"/>
              </a:rPr>
              <a:t> </a:t>
            </a:r>
            <a:r>
              <a:rPr lang="ru-RU" sz="1800" dirty="0" err="1">
                <a:latin typeface="Times New Roman Tj"/>
                <a:ea typeface="Times New Roman"/>
                <a:cs typeface="Times New Roman"/>
              </a:rPr>
              <a:t>мардмӣ</a:t>
            </a:r>
            <a:r>
              <a:rPr lang="ru-RU" sz="1800" dirty="0">
                <a:latin typeface="Times New Roman Tj"/>
                <a:ea typeface="Times New Roman"/>
                <a:cs typeface="Times New Roman"/>
              </a:rPr>
              <a:t> </a:t>
            </a:r>
            <a:r>
              <a:rPr lang="ru-RU" sz="1800" dirty="0" err="1">
                <a:latin typeface="Times New Roman Tj"/>
                <a:ea typeface="Times New Roman"/>
                <a:cs typeface="Times New Roman"/>
              </a:rPr>
              <a:t>ва</a:t>
            </a:r>
            <a:r>
              <a:rPr lang="ru-RU" sz="1800" dirty="0">
                <a:latin typeface="Times New Roman Tj"/>
                <a:ea typeface="Times New Roman"/>
                <a:cs typeface="Times New Roman"/>
              </a:rPr>
              <a:t> </a:t>
            </a:r>
            <a:r>
              <a:rPr lang="ru-RU" sz="1800" dirty="0" err="1">
                <a:latin typeface="Times New Roman Tj"/>
                <a:ea typeface="Times New Roman"/>
                <a:cs typeface="Times New Roman"/>
              </a:rPr>
              <a:t>фарҳанги</a:t>
            </a:r>
            <a:r>
              <a:rPr lang="ru-RU" sz="1800" dirty="0">
                <a:latin typeface="Times New Roman Tj"/>
                <a:ea typeface="Times New Roman"/>
                <a:cs typeface="Times New Roman"/>
              </a:rPr>
              <a:t> он </a:t>
            </a:r>
            <a:r>
              <a:rPr lang="ru-RU" sz="1800" dirty="0" err="1">
                <a:latin typeface="Times New Roman Tj"/>
                <a:ea typeface="Times New Roman"/>
                <a:cs typeface="Times New Roman"/>
              </a:rPr>
              <a:t>баррасӣ</a:t>
            </a:r>
            <a:r>
              <a:rPr lang="ru-RU" sz="1800" dirty="0">
                <a:latin typeface="Times New Roman Tj"/>
                <a:ea typeface="Times New Roman"/>
                <a:cs typeface="Times New Roman"/>
              </a:rPr>
              <a:t> </a:t>
            </a:r>
            <a:r>
              <a:rPr lang="ru-RU" sz="1800" dirty="0" err="1">
                <a:latin typeface="Times New Roman Tj"/>
                <a:ea typeface="Times New Roman"/>
                <a:cs typeface="Times New Roman"/>
              </a:rPr>
              <a:t>намояд</a:t>
            </a:r>
            <a:r>
              <a:rPr lang="ru-RU" sz="1800" dirty="0">
                <a:latin typeface="Times New Roman Tj"/>
                <a:ea typeface="Times New Roman"/>
                <a:cs typeface="Times New Roman"/>
              </a:rPr>
              <a:t>. </a:t>
            </a:r>
            <a:r>
              <a:rPr lang="ru-RU" sz="1800" dirty="0" err="1">
                <a:latin typeface="Times New Roman Tj"/>
                <a:ea typeface="Times New Roman"/>
                <a:cs typeface="Times New Roman"/>
              </a:rPr>
              <a:t>Китоб</a:t>
            </a:r>
            <a:r>
              <a:rPr lang="ru-RU" sz="1800" dirty="0">
                <a:latin typeface="Times New Roman Tj"/>
                <a:ea typeface="Times New Roman"/>
                <a:cs typeface="Times New Roman"/>
              </a:rPr>
              <a:t> </a:t>
            </a:r>
            <a:r>
              <a:rPr lang="ru-RU" sz="1800" dirty="0" err="1">
                <a:latin typeface="Times New Roman Tj"/>
                <a:ea typeface="Times New Roman"/>
                <a:cs typeface="Times New Roman"/>
              </a:rPr>
              <a:t>барои</a:t>
            </a:r>
            <a:r>
              <a:rPr lang="ru-RU" sz="1800" dirty="0">
                <a:latin typeface="Times New Roman Tj"/>
                <a:ea typeface="Times New Roman"/>
                <a:cs typeface="Times New Roman"/>
              </a:rPr>
              <a:t> </a:t>
            </a:r>
            <a:r>
              <a:rPr lang="ru-RU" sz="1800" dirty="0" err="1">
                <a:latin typeface="Times New Roman Tj"/>
                <a:ea typeface="Times New Roman"/>
                <a:cs typeface="Times New Roman"/>
              </a:rPr>
              <a:t>мутахассисони</a:t>
            </a:r>
            <a:r>
              <a:rPr lang="ru-RU" sz="1800" dirty="0">
                <a:latin typeface="Times New Roman Tj"/>
                <a:ea typeface="Times New Roman"/>
                <a:cs typeface="Times New Roman"/>
              </a:rPr>
              <a:t> </a:t>
            </a:r>
            <a:r>
              <a:rPr lang="ru-RU" sz="1800" dirty="0" err="1">
                <a:latin typeface="Times New Roman Tj"/>
                <a:ea typeface="Times New Roman"/>
                <a:cs typeface="Times New Roman"/>
              </a:rPr>
              <a:t>соҳаи</a:t>
            </a:r>
            <a:r>
              <a:rPr lang="ru-RU" sz="1800" dirty="0">
                <a:latin typeface="Times New Roman Tj"/>
                <a:ea typeface="Times New Roman"/>
                <a:cs typeface="Times New Roman"/>
              </a:rPr>
              <a:t> педагогика </a:t>
            </a:r>
            <a:r>
              <a:rPr lang="ru-RU" sz="1800" dirty="0" err="1">
                <a:latin typeface="Times New Roman Tj"/>
                <a:ea typeface="Times New Roman"/>
                <a:cs typeface="Times New Roman"/>
              </a:rPr>
              <a:t>ва</a:t>
            </a:r>
            <a:r>
              <a:rPr lang="ru-RU" sz="1800" dirty="0">
                <a:latin typeface="Times New Roman Tj"/>
                <a:ea typeface="Times New Roman"/>
                <a:cs typeface="Times New Roman"/>
              </a:rPr>
              <a:t> </a:t>
            </a:r>
            <a:r>
              <a:rPr lang="ru-RU" sz="1800" dirty="0" err="1">
                <a:latin typeface="Times New Roman Tj"/>
                <a:ea typeface="Times New Roman"/>
                <a:cs typeface="Times New Roman"/>
              </a:rPr>
              <a:t>фарҳангшиносӣ</a:t>
            </a:r>
            <a:r>
              <a:rPr lang="ru-RU" sz="1800" dirty="0">
                <a:latin typeface="Times New Roman Tj"/>
                <a:ea typeface="Times New Roman"/>
                <a:cs typeface="Times New Roman"/>
              </a:rPr>
              <a:t> </a:t>
            </a:r>
            <a:r>
              <a:rPr lang="ru-RU" sz="1800" dirty="0" err="1">
                <a:latin typeface="Times New Roman Tj"/>
                <a:ea typeface="Times New Roman"/>
                <a:cs typeface="Times New Roman"/>
              </a:rPr>
              <a:t>пешниҳод</a:t>
            </a:r>
            <a:r>
              <a:rPr lang="ru-RU" sz="1800" dirty="0">
                <a:latin typeface="Times New Roman Tj"/>
                <a:ea typeface="Times New Roman"/>
                <a:cs typeface="Times New Roman"/>
              </a:rPr>
              <a:t> </a:t>
            </a:r>
            <a:r>
              <a:rPr lang="ru-RU" sz="1800" dirty="0" err="1">
                <a:latin typeface="Times New Roman Tj"/>
                <a:ea typeface="Times New Roman"/>
                <a:cs typeface="Times New Roman"/>
              </a:rPr>
              <a:t>мегардад</a:t>
            </a:r>
            <a:r>
              <a:rPr lang="ru-RU" sz="1800" dirty="0">
                <a:latin typeface="Times New Roman Tj"/>
                <a:ea typeface="Times New Roman"/>
                <a:cs typeface="Times New Roman"/>
              </a:rPr>
              <a:t>.</a:t>
            </a:r>
            <a:endParaRPr lang="ru-RU" sz="1800" dirty="0">
              <a:latin typeface="Calibri"/>
              <a:ea typeface="Times New Roman"/>
              <a:cs typeface="Times New Roman"/>
            </a:endParaRPr>
          </a:p>
          <a:p>
            <a:pPr marL="82296" indent="0" algn="ctr">
              <a:lnSpc>
                <a:spcPct val="115000"/>
              </a:lnSpc>
              <a:spcAft>
                <a:spcPts val="1000"/>
              </a:spcAft>
              <a:buNone/>
              <a:tabLst>
                <a:tab pos="2381250" algn="l"/>
              </a:tabLst>
            </a:pPr>
            <a:endParaRPr lang="ru-RU" sz="1400" dirty="0">
              <a:effectLst/>
              <a:latin typeface="Calibri"/>
              <a:ea typeface="Times New Roman"/>
              <a:cs typeface="Times New Roman"/>
            </a:endParaRPr>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12559" y="-12309"/>
            <a:ext cx="8143900" cy="1390650"/>
          </a:xfrm>
          <a:prstGeom prst="rect">
            <a:avLst/>
          </a:prstGeom>
          <a:noFill/>
        </p:spPr>
      </p:pic>
      <p:pic>
        <p:nvPicPr>
          <p:cNvPr id="6146" name="Picture 2" descr="E:\Факултети_педагогика\000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5656" y="1628800"/>
            <a:ext cx="3264782" cy="496855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1484784"/>
            <a:ext cx="3713616" cy="720080"/>
          </a:xfrm>
          <a:solidFill>
            <a:srgbClr val="3399FF">
              <a:alpha val="10196"/>
            </a:srgbClr>
          </a:solidFill>
        </p:spPr>
        <p:txBody>
          <a:bodyPr>
            <a:normAutofit fontScale="90000"/>
          </a:bodyPr>
          <a:lstStyle/>
          <a:p>
            <a:pPr algn="ctr">
              <a:lnSpc>
                <a:spcPct val="115000"/>
              </a:lnSpc>
            </a:pPr>
            <a:r>
              <a:rPr lang="ru-RU" sz="2000" b="1" dirty="0" smtClean="0">
                <a:effectLst/>
                <a:latin typeface="Times New Roman Tj"/>
                <a:ea typeface="Times New Roman"/>
                <a:cs typeface="Times New Roman"/>
              </a:rPr>
              <a:t/>
            </a:r>
            <a:br>
              <a:rPr lang="ru-RU" sz="2000" b="1" dirty="0" smtClean="0">
                <a:effectLst/>
                <a:latin typeface="Times New Roman Tj"/>
                <a:ea typeface="Times New Roman"/>
                <a:cs typeface="Times New Roman"/>
              </a:rPr>
            </a:br>
            <a:r>
              <a:rPr lang="ru-RU" sz="2000" b="1" dirty="0" smtClean="0">
                <a:effectLst/>
                <a:latin typeface="Times New Roman Tj"/>
                <a:ea typeface="Times New Roman"/>
                <a:cs typeface="Times New Roman"/>
              </a:rPr>
              <a:t/>
            </a:r>
            <a:br>
              <a:rPr lang="ru-RU" sz="2000" b="1" dirty="0" smtClean="0">
                <a:effectLst/>
                <a:latin typeface="Times New Roman Tj"/>
                <a:ea typeface="Times New Roman"/>
                <a:cs typeface="Times New Roman"/>
              </a:rPr>
            </a:br>
            <a:r>
              <a:rPr lang="ru-RU" sz="2200" b="1" dirty="0" err="1" smtClean="0">
                <a:effectLst/>
              </a:rPr>
              <a:t>Раджабов</a:t>
            </a:r>
            <a:r>
              <a:rPr lang="ru-RU" sz="2200" b="1" dirty="0" smtClean="0">
                <a:effectLst/>
              </a:rPr>
              <a:t> </a:t>
            </a:r>
            <a:r>
              <a:rPr lang="ru-RU" sz="2200" b="1" dirty="0">
                <a:effectLst/>
              </a:rPr>
              <a:t>М., Сулейманова А.Г., </a:t>
            </a:r>
            <a:r>
              <a:rPr lang="ru-RU" sz="2200" b="1" dirty="0" err="1">
                <a:effectLst/>
              </a:rPr>
              <a:t>Хабибов</a:t>
            </a:r>
            <a:r>
              <a:rPr lang="ru-RU" sz="2200" b="1" dirty="0">
                <a:effectLst/>
              </a:rPr>
              <a:t> С.Ш</a:t>
            </a:r>
            <a:r>
              <a:rPr lang="ru-RU" sz="1400" dirty="0">
                <a:effectLst/>
              </a:rPr>
              <a:t/>
            </a:r>
            <a:br>
              <a:rPr lang="ru-RU" sz="1400" dirty="0">
                <a:effectLst/>
              </a:rPr>
            </a:br>
            <a:r>
              <a:rPr lang="ru-RU" sz="1600" dirty="0">
                <a:effectLst/>
                <a:latin typeface="Calibri"/>
                <a:ea typeface="Times New Roman"/>
                <a:cs typeface="Times New Roman"/>
              </a:rPr>
              <a:t/>
            </a:r>
            <a:br>
              <a:rPr lang="ru-RU" sz="1600" dirty="0">
                <a:effectLst/>
                <a:latin typeface="Calibri"/>
                <a:ea typeface="Times New Roman"/>
                <a:cs typeface="Times New Roman"/>
              </a:rPr>
            </a:br>
            <a:endParaRPr lang="ru-RU" sz="2000" dirty="0">
              <a:solidFill>
                <a:schemeClr val="tx1"/>
              </a:solidFill>
            </a:endParaRPr>
          </a:p>
        </p:txBody>
      </p:sp>
      <p:sp>
        <p:nvSpPr>
          <p:cNvPr id="3" name="Объект 2"/>
          <p:cNvSpPr>
            <a:spLocks noGrp="1"/>
          </p:cNvSpPr>
          <p:nvPr>
            <p:ph idx="1"/>
          </p:nvPr>
        </p:nvSpPr>
        <p:spPr>
          <a:xfrm>
            <a:off x="5220072" y="2276872"/>
            <a:ext cx="3713616" cy="4293097"/>
          </a:xfrm>
          <a:solidFill>
            <a:srgbClr val="3399FF">
              <a:alpha val="9804"/>
            </a:srgbClr>
          </a:solidFill>
        </p:spPr>
        <p:txBody>
          <a:bodyPr>
            <a:normAutofit/>
          </a:bodyPr>
          <a:lstStyle/>
          <a:p>
            <a:pPr marL="82296" indent="0">
              <a:lnSpc>
                <a:spcPct val="115000"/>
              </a:lnSpc>
              <a:spcAft>
                <a:spcPts val="1000"/>
              </a:spcAft>
              <a:buNone/>
              <a:tabLst>
                <a:tab pos="962025" algn="l"/>
                <a:tab pos="2381250" algn="l"/>
              </a:tabLst>
            </a:pPr>
            <a:r>
              <a:rPr lang="ru-RU" sz="1800" dirty="0">
                <a:latin typeface="Times New Roman Tj"/>
                <a:ea typeface="Times New Roman"/>
                <a:cs typeface="Times New Roman"/>
              </a:rPr>
              <a:t>История педагогики мира изучается студентами педагогических вузов. Данное учебное  пособие  составлено на основе  новейших источниках по истории педагогики. Заключает в себе обширные материалы для совершенствования знаний по курсу и предназначено для </a:t>
            </a:r>
            <a:r>
              <a:rPr lang="ru-RU" sz="1800" dirty="0" err="1">
                <a:latin typeface="Times New Roman Tj"/>
                <a:ea typeface="Times New Roman"/>
                <a:cs typeface="Times New Roman"/>
              </a:rPr>
              <a:t>судентов</a:t>
            </a:r>
            <a:r>
              <a:rPr lang="ru-RU" sz="1800" dirty="0">
                <a:latin typeface="Times New Roman Tj"/>
                <a:ea typeface="Times New Roman"/>
                <a:cs typeface="Times New Roman"/>
              </a:rPr>
              <a:t>  специальности «Русский язык и литература в </a:t>
            </a:r>
            <a:r>
              <a:rPr lang="ru-RU" sz="1800" dirty="0" err="1">
                <a:latin typeface="Times New Roman Tj"/>
                <a:ea typeface="Times New Roman"/>
                <a:cs typeface="Times New Roman"/>
              </a:rPr>
              <a:t>националь</a:t>
            </a:r>
            <a:r>
              <a:rPr lang="ru-RU" sz="1800" dirty="0">
                <a:latin typeface="Times New Roman Tj"/>
                <a:ea typeface="Times New Roman"/>
                <a:cs typeface="Times New Roman"/>
              </a:rPr>
              <a:t> ной школе» </a:t>
            </a:r>
            <a:endParaRPr lang="ru-RU" sz="1400" dirty="0">
              <a:latin typeface="Calibri"/>
              <a:ea typeface="Times New Roman"/>
              <a:cs typeface="Times New Roman"/>
            </a:endParaRPr>
          </a:p>
          <a:p>
            <a:pPr marL="82296" indent="0" algn="just">
              <a:lnSpc>
                <a:spcPct val="115000"/>
              </a:lnSpc>
              <a:spcAft>
                <a:spcPts val="0"/>
              </a:spcAft>
              <a:buNone/>
            </a:pPr>
            <a:endParaRPr lang="ru-RU" sz="1800" dirty="0"/>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12493" y="-5783"/>
            <a:ext cx="8143900" cy="1390650"/>
          </a:xfrm>
          <a:prstGeom prst="rect">
            <a:avLst/>
          </a:prstGeom>
          <a:noFill/>
        </p:spPr>
      </p:pic>
      <p:sp>
        <p:nvSpPr>
          <p:cNvPr id="5" name="Прямоугольник 4"/>
          <p:cNvSpPr/>
          <p:nvPr/>
        </p:nvSpPr>
        <p:spPr>
          <a:xfrm>
            <a:off x="3203848" y="1484784"/>
            <a:ext cx="277640" cy="584775"/>
          </a:xfrm>
          <a:prstGeom prst="rect">
            <a:avLst/>
          </a:prstGeom>
        </p:spPr>
        <p:txBody>
          <a:bodyPr wrap="none">
            <a:spAutoFit/>
          </a:bodyPr>
          <a:lstStyle/>
          <a:p>
            <a:r>
              <a:rPr lang="ru-RU" sz="3200" b="1" i="1" dirty="0" smtClean="0">
                <a:solidFill>
                  <a:schemeClr val="accent5">
                    <a:lumMod val="50000"/>
                  </a:schemeClr>
                </a:solidFill>
                <a:latin typeface="Arial Narrow" pitchFamily="34" charset="0"/>
              </a:rPr>
              <a:t> </a:t>
            </a:r>
          </a:p>
        </p:txBody>
      </p:sp>
      <p:pic>
        <p:nvPicPr>
          <p:cNvPr id="7170" name="Picture 2" descr="E:\Факултети_педагогика\000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03648" y="1556792"/>
            <a:ext cx="3279529" cy="496855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95634" y="1628800"/>
            <a:ext cx="3860470" cy="648072"/>
          </a:xfrm>
          <a:solidFill>
            <a:srgbClr val="3399FF">
              <a:alpha val="10196"/>
            </a:srgbClr>
          </a:solidFill>
        </p:spPr>
        <p:txBody>
          <a:bodyPr>
            <a:normAutofit fontScale="90000"/>
          </a:bodyPr>
          <a:lstStyle/>
          <a:p>
            <a:pPr algn="ctr">
              <a:lnSpc>
                <a:spcPct val="115000"/>
              </a:lnSpc>
              <a:spcAft>
                <a:spcPts val="0"/>
              </a:spcAft>
            </a:pPr>
            <a:r>
              <a:rPr lang="ru-RU" sz="2000" b="1" dirty="0" smtClean="0">
                <a:effectLst/>
                <a:latin typeface="Times New Roman Tj"/>
                <a:ea typeface="Times New Roman"/>
                <a:cs typeface="Times New Roman"/>
              </a:rPr>
              <a:t/>
            </a:r>
            <a:br>
              <a:rPr lang="ru-RU" sz="2000" b="1" dirty="0" smtClean="0">
                <a:effectLst/>
                <a:latin typeface="Times New Roman Tj"/>
                <a:ea typeface="Times New Roman"/>
                <a:cs typeface="Times New Roman"/>
              </a:rPr>
            </a:br>
            <a:r>
              <a:rPr lang="ru-RU" sz="2200" b="1" dirty="0" err="1">
                <a:effectLst/>
              </a:rPr>
              <a:t>Хайрулло</a:t>
            </a:r>
            <a:r>
              <a:rPr lang="ru-RU" sz="2200" b="1" dirty="0">
                <a:effectLst/>
              </a:rPr>
              <a:t> </a:t>
            </a:r>
            <a:r>
              <a:rPr lang="ru-RU" sz="2200" b="1" dirty="0" err="1">
                <a:effectLst/>
              </a:rPr>
              <a:t>Раҳимов</a:t>
            </a:r>
            <a:r>
              <a:rPr lang="ru-RU" sz="2200" b="1" dirty="0" smtClean="0">
                <a:effectLst/>
              </a:rPr>
              <a:t>. </a:t>
            </a:r>
            <a:r>
              <a:rPr lang="ru-RU" sz="2200" b="1" dirty="0" err="1">
                <a:effectLst/>
              </a:rPr>
              <a:t>Гавҳар</a:t>
            </a:r>
            <a:r>
              <a:rPr lang="ru-RU" sz="2200" b="1" dirty="0">
                <a:effectLst/>
              </a:rPr>
              <a:t> </a:t>
            </a:r>
            <a:r>
              <a:rPr lang="ru-RU" sz="2200" b="1" dirty="0" err="1">
                <a:effectLst/>
              </a:rPr>
              <a:t>Мухторова</a:t>
            </a:r>
            <a:r>
              <a:rPr lang="ru-RU" sz="2000" dirty="0">
                <a:effectLst/>
                <a:latin typeface="Calibri"/>
                <a:ea typeface="Times New Roman"/>
                <a:cs typeface="Times New Roman"/>
              </a:rPr>
              <a:t/>
            </a:r>
            <a:br>
              <a:rPr lang="ru-RU" sz="2000" dirty="0">
                <a:effectLst/>
                <a:latin typeface="Calibri"/>
                <a:ea typeface="Times New Roman"/>
                <a:cs typeface="Times New Roman"/>
              </a:rPr>
            </a:br>
            <a:endParaRPr lang="ru-RU" sz="2000" dirty="0">
              <a:solidFill>
                <a:schemeClr val="tx1"/>
              </a:solidFill>
            </a:endParaRPr>
          </a:p>
        </p:txBody>
      </p:sp>
      <p:sp>
        <p:nvSpPr>
          <p:cNvPr id="3" name="Объект 2"/>
          <p:cNvSpPr>
            <a:spLocks noGrp="1"/>
          </p:cNvSpPr>
          <p:nvPr>
            <p:ph idx="1"/>
          </p:nvPr>
        </p:nvSpPr>
        <p:spPr>
          <a:xfrm>
            <a:off x="5148064" y="2348880"/>
            <a:ext cx="3785624" cy="4248472"/>
          </a:xfrm>
          <a:solidFill>
            <a:srgbClr val="3399FF">
              <a:alpha val="10196"/>
            </a:srgbClr>
          </a:solidFill>
        </p:spPr>
        <p:txBody>
          <a:bodyPr>
            <a:normAutofit/>
          </a:bodyPr>
          <a:lstStyle/>
          <a:p>
            <a:pPr marL="82296" indent="0">
              <a:lnSpc>
                <a:spcPct val="115000"/>
              </a:lnSpc>
              <a:spcAft>
                <a:spcPts val="1000"/>
              </a:spcAft>
              <a:buNone/>
              <a:tabLst>
                <a:tab pos="962025" algn="l"/>
                <a:tab pos="2381250" algn="l"/>
              </a:tabLst>
            </a:pPr>
            <a:r>
              <a:rPr lang="ru-RU" sz="1600" dirty="0" err="1">
                <a:latin typeface="Times New Roman Tj"/>
                <a:ea typeface="Times New Roman"/>
                <a:cs typeface="Times New Roman"/>
              </a:rPr>
              <a:t>Китоби</a:t>
            </a:r>
            <a:r>
              <a:rPr lang="ru-RU" sz="1600" dirty="0">
                <a:latin typeface="Times New Roman Tj"/>
                <a:ea typeface="Times New Roman"/>
                <a:cs typeface="Times New Roman"/>
              </a:rPr>
              <a:t> </a:t>
            </a:r>
            <a:r>
              <a:rPr lang="ru-RU" sz="1600" dirty="0" err="1">
                <a:latin typeface="Times New Roman Tj"/>
                <a:ea typeface="Times New Roman"/>
                <a:cs typeface="Times New Roman"/>
              </a:rPr>
              <a:t>мазкур</a:t>
            </a:r>
            <a:r>
              <a:rPr lang="ru-RU" sz="1600" dirty="0">
                <a:latin typeface="Times New Roman Tj"/>
                <a:ea typeface="Times New Roman"/>
                <a:cs typeface="Times New Roman"/>
              </a:rPr>
              <a:t> дар </a:t>
            </a:r>
            <a:r>
              <a:rPr lang="ru-RU" sz="1600" dirty="0" err="1">
                <a:latin typeface="Times New Roman Tj"/>
                <a:ea typeface="Times New Roman"/>
                <a:cs typeface="Times New Roman"/>
              </a:rPr>
              <a:t>асоси</a:t>
            </a:r>
            <a:r>
              <a:rPr lang="ru-RU" sz="1600" dirty="0">
                <a:latin typeface="Times New Roman Tj"/>
                <a:ea typeface="Times New Roman"/>
                <a:cs typeface="Times New Roman"/>
              </a:rPr>
              <a:t> </a:t>
            </a:r>
            <a:r>
              <a:rPr lang="ru-RU" sz="1600" dirty="0" err="1">
                <a:latin typeface="Times New Roman Tj"/>
                <a:ea typeface="Times New Roman"/>
                <a:cs typeface="Times New Roman"/>
              </a:rPr>
              <a:t>меъёрҳои</a:t>
            </a:r>
            <a:r>
              <a:rPr lang="ru-RU" sz="1600" dirty="0">
                <a:latin typeface="Times New Roman Tj"/>
                <a:ea typeface="Times New Roman"/>
                <a:cs typeface="Times New Roman"/>
              </a:rPr>
              <a:t> </a:t>
            </a:r>
            <a:r>
              <a:rPr lang="ru-RU" sz="1600" dirty="0" err="1">
                <a:latin typeface="Times New Roman Tj"/>
                <a:ea typeface="Times New Roman"/>
                <a:cs typeface="Times New Roman"/>
              </a:rPr>
              <a:t>навини</a:t>
            </a:r>
            <a:r>
              <a:rPr lang="ru-RU" sz="1600" dirty="0">
                <a:latin typeface="Times New Roman Tj"/>
                <a:ea typeface="Times New Roman"/>
                <a:cs typeface="Times New Roman"/>
              </a:rPr>
              <a:t> </a:t>
            </a:r>
            <a:r>
              <a:rPr lang="ru-RU" sz="1600" dirty="0" err="1">
                <a:latin typeface="Times New Roman Tj"/>
                <a:ea typeface="Times New Roman"/>
                <a:cs typeface="Times New Roman"/>
              </a:rPr>
              <a:t>донишгоҳӣ</a:t>
            </a:r>
            <a:r>
              <a:rPr lang="ru-RU" sz="1600" dirty="0">
                <a:latin typeface="Times New Roman Tj"/>
                <a:ea typeface="Times New Roman"/>
                <a:cs typeface="Times New Roman"/>
              </a:rPr>
              <a:t> </a:t>
            </a:r>
            <a:r>
              <a:rPr lang="ru-RU" sz="1600" dirty="0" err="1">
                <a:latin typeface="Times New Roman Tj"/>
                <a:ea typeface="Times New Roman"/>
                <a:cs typeface="Times New Roman"/>
              </a:rPr>
              <a:t>ва</a:t>
            </a:r>
            <a:r>
              <a:rPr lang="ru-RU" sz="1600" dirty="0">
                <a:latin typeface="Times New Roman Tj"/>
                <a:ea typeface="Times New Roman"/>
                <a:cs typeface="Times New Roman"/>
              </a:rPr>
              <a:t> </a:t>
            </a:r>
            <a:r>
              <a:rPr lang="ru-RU" sz="1600" dirty="0" err="1">
                <a:latin typeface="Times New Roman Tj"/>
                <a:ea typeface="Times New Roman"/>
                <a:cs typeface="Times New Roman"/>
              </a:rPr>
              <a:t>таҷрибаи</a:t>
            </a:r>
            <a:r>
              <a:rPr lang="ru-RU" sz="1600" dirty="0">
                <a:latin typeface="Times New Roman Tj"/>
                <a:ea typeface="Times New Roman"/>
                <a:cs typeface="Times New Roman"/>
              </a:rPr>
              <a:t> педагогии </a:t>
            </a:r>
            <a:r>
              <a:rPr lang="ru-RU" sz="1600" dirty="0" err="1">
                <a:latin typeface="Times New Roman Tj"/>
                <a:ea typeface="Times New Roman"/>
                <a:cs typeface="Times New Roman"/>
              </a:rPr>
              <a:t>муаллифон</a:t>
            </a:r>
            <a:r>
              <a:rPr lang="ru-RU" sz="1600" dirty="0">
                <a:latin typeface="Times New Roman Tj"/>
                <a:ea typeface="Times New Roman"/>
                <a:cs typeface="Times New Roman"/>
              </a:rPr>
              <a:t> </a:t>
            </a:r>
            <a:r>
              <a:rPr lang="ru-RU" sz="1600" dirty="0" err="1">
                <a:latin typeface="Times New Roman Tj"/>
                <a:ea typeface="Times New Roman"/>
                <a:cs typeface="Times New Roman"/>
              </a:rPr>
              <a:t>бо</a:t>
            </a:r>
            <a:r>
              <a:rPr lang="ru-RU" sz="1600" dirty="0">
                <a:latin typeface="Times New Roman Tj"/>
                <a:ea typeface="Times New Roman"/>
                <a:cs typeface="Times New Roman"/>
              </a:rPr>
              <a:t> </a:t>
            </a:r>
            <a:r>
              <a:rPr lang="ru-RU" sz="1600" dirty="0" err="1">
                <a:latin typeface="Times New Roman Tj"/>
                <a:ea typeface="Times New Roman"/>
                <a:cs typeface="Times New Roman"/>
              </a:rPr>
              <a:t>назардошти</a:t>
            </a:r>
            <a:r>
              <a:rPr lang="ru-RU" sz="1600" dirty="0">
                <a:latin typeface="Times New Roman Tj"/>
                <a:ea typeface="Times New Roman"/>
                <a:cs typeface="Times New Roman"/>
              </a:rPr>
              <a:t> </a:t>
            </a:r>
            <a:r>
              <a:rPr lang="ru-RU" sz="1600" dirty="0" err="1">
                <a:latin typeface="Times New Roman Tj"/>
                <a:ea typeface="Times New Roman"/>
                <a:cs typeface="Times New Roman"/>
              </a:rPr>
              <a:t>ниёзҳои</a:t>
            </a:r>
            <a:r>
              <a:rPr lang="ru-RU" sz="1600" dirty="0">
                <a:latin typeface="Times New Roman Tj"/>
                <a:ea typeface="Times New Roman"/>
                <a:cs typeface="Times New Roman"/>
              </a:rPr>
              <a:t> </a:t>
            </a:r>
            <a:r>
              <a:rPr lang="ru-RU" sz="1600" dirty="0" err="1">
                <a:latin typeface="Times New Roman Tj"/>
                <a:ea typeface="Times New Roman"/>
                <a:cs typeface="Times New Roman"/>
              </a:rPr>
              <a:t>ҷомеаи</a:t>
            </a:r>
            <a:r>
              <a:rPr lang="ru-RU" sz="1600" dirty="0">
                <a:latin typeface="Times New Roman Tj"/>
                <a:ea typeface="Times New Roman"/>
                <a:cs typeface="Times New Roman"/>
              </a:rPr>
              <a:t> </a:t>
            </a:r>
            <a:r>
              <a:rPr lang="ru-RU" sz="1600" dirty="0" err="1">
                <a:latin typeface="Times New Roman Tj"/>
                <a:ea typeface="Times New Roman"/>
                <a:cs typeface="Times New Roman"/>
              </a:rPr>
              <a:t>навин</a:t>
            </a:r>
            <a:r>
              <a:rPr lang="ru-RU" sz="1600" dirty="0">
                <a:latin typeface="Times New Roman Tj"/>
                <a:ea typeface="Times New Roman"/>
                <a:cs typeface="Times New Roman"/>
              </a:rPr>
              <a:t> </a:t>
            </a:r>
            <a:r>
              <a:rPr lang="ru-RU" sz="1600" dirty="0" err="1">
                <a:latin typeface="Times New Roman Tj"/>
                <a:ea typeface="Times New Roman"/>
                <a:cs typeface="Times New Roman"/>
              </a:rPr>
              <a:t>таълиф</a:t>
            </a:r>
            <a:r>
              <a:rPr lang="ru-RU" sz="1600" dirty="0">
                <a:latin typeface="Times New Roman Tj"/>
                <a:ea typeface="Times New Roman"/>
                <a:cs typeface="Times New Roman"/>
              </a:rPr>
              <a:t> </a:t>
            </a:r>
            <a:r>
              <a:rPr lang="ru-RU" sz="1600" dirty="0" err="1">
                <a:latin typeface="Times New Roman Tj"/>
                <a:ea typeface="Times New Roman"/>
                <a:cs typeface="Times New Roman"/>
              </a:rPr>
              <a:t>гардидааст</a:t>
            </a:r>
            <a:r>
              <a:rPr lang="ru-RU" sz="1600" dirty="0">
                <a:latin typeface="Times New Roman Tj"/>
                <a:ea typeface="Times New Roman"/>
                <a:cs typeface="Times New Roman"/>
              </a:rPr>
              <a:t>.</a:t>
            </a:r>
            <a:endParaRPr lang="ru-RU" sz="1200" dirty="0">
              <a:latin typeface="Calibri"/>
              <a:ea typeface="Times New Roman"/>
              <a:cs typeface="Times New Roman"/>
            </a:endParaRPr>
          </a:p>
          <a:p>
            <a:pPr marL="82296" indent="0">
              <a:lnSpc>
                <a:spcPct val="115000"/>
              </a:lnSpc>
              <a:spcAft>
                <a:spcPts val="1000"/>
              </a:spcAft>
              <a:buNone/>
              <a:tabLst>
                <a:tab pos="962025" algn="l"/>
                <a:tab pos="2381250" algn="l"/>
              </a:tabLst>
            </a:pPr>
            <a:r>
              <a:rPr lang="ru-RU" sz="1600" dirty="0" err="1">
                <a:latin typeface="Times New Roman Tj"/>
                <a:ea typeface="Times New Roman"/>
                <a:cs typeface="Times New Roman"/>
              </a:rPr>
              <a:t>Барои</a:t>
            </a:r>
            <a:r>
              <a:rPr lang="ru-RU" sz="1600" dirty="0">
                <a:latin typeface="Times New Roman Tj"/>
                <a:ea typeface="Times New Roman"/>
                <a:cs typeface="Times New Roman"/>
              </a:rPr>
              <a:t> </a:t>
            </a:r>
            <a:r>
              <a:rPr lang="ru-RU" sz="1600" dirty="0" err="1">
                <a:latin typeface="Times New Roman Tj"/>
                <a:ea typeface="Times New Roman"/>
                <a:cs typeface="Times New Roman"/>
              </a:rPr>
              <a:t>донишҷўёни</a:t>
            </a:r>
            <a:r>
              <a:rPr lang="ru-RU" sz="1600" dirty="0">
                <a:latin typeface="Times New Roman Tj"/>
                <a:ea typeface="Times New Roman"/>
                <a:cs typeface="Times New Roman"/>
              </a:rPr>
              <a:t> </a:t>
            </a:r>
            <a:r>
              <a:rPr lang="ru-RU" sz="1600" dirty="0" err="1">
                <a:latin typeface="Times New Roman Tj"/>
                <a:ea typeface="Times New Roman"/>
                <a:cs typeface="Times New Roman"/>
              </a:rPr>
              <a:t>риштаи</a:t>
            </a:r>
            <a:r>
              <a:rPr lang="ru-RU" sz="1600" dirty="0">
                <a:latin typeface="Times New Roman Tj"/>
                <a:ea typeface="Times New Roman"/>
                <a:cs typeface="Times New Roman"/>
              </a:rPr>
              <a:t> </a:t>
            </a:r>
            <a:r>
              <a:rPr lang="ru-RU" sz="1600" dirty="0" err="1">
                <a:latin typeface="Times New Roman Tj"/>
                <a:ea typeface="Times New Roman"/>
                <a:cs typeface="Times New Roman"/>
              </a:rPr>
              <a:t>омўзгорӣ</a:t>
            </a:r>
            <a:r>
              <a:rPr lang="ru-RU" sz="1600" dirty="0">
                <a:latin typeface="Times New Roman Tj"/>
                <a:ea typeface="Times New Roman"/>
                <a:cs typeface="Times New Roman"/>
              </a:rPr>
              <a:t> </a:t>
            </a:r>
            <a:r>
              <a:rPr lang="ru-RU" sz="1600" dirty="0" err="1">
                <a:latin typeface="Times New Roman Tj"/>
                <a:ea typeface="Times New Roman"/>
                <a:cs typeface="Times New Roman"/>
              </a:rPr>
              <a:t>ва</a:t>
            </a:r>
            <a:r>
              <a:rPr lang="ru-RU" sz="1600" dirty="0">
                <a:latin typeface="Times New Roman Tj"/>
                <a:ea typeface="Times New Roman"/>
                <a:cs typeface="Times New Roman"/>
              </a:rPr>
              <a:t> </a:t>
            </a:r>
            <a:r>
              <a:rPr lang="ru-RU" sz="1600" dirty="0" err="1">
                <a:latin typeface="Times New Roman Tj"/>
                <a:ea typeface="Times New Roman"/>
                <a:cs typeface="Times New Roman"/>
              </a:rPr>
              <a:t>онҳое</a:t>
            </a:r>
            <a:r>
              <a:rPr lang="ru-RU" sz="1600" dirty="0">
                <a:latin typeface="Times New Roman Tj"/>
                <a:ea typeface="Times New Roman"/>
                <a:cs typeface="Times New Roman"/>
              </a:rPr>
              <a:t>, </a:t>
            </a:r>
            <a:r>
              <a:rPr lang="ru-RU" sz="1600" dirty="0" err="1">
                <a:latin typeface="Times New Roman Tj"/>
                <a:ea typeface="Times New Roman"/>
                <a:cs typeface="Times New Roman"/>
              </a:rPr>
              <a:t>ки</a:t>
            </a:r>
            <a:r>
              <a:rPr lang="ru-RU" sz="1600" dirty="0">
                <a:latin typeface="Times New Roman Tj"/>
                <a:ea typeface="Times New Roman"/>
                <a:cs typeface="Times New Roman"/>
              </a:rPr>
              <a:t> </a:t>
            </a:r>
            <a:r>
              <a:rPr lang="ru-RU" sz="1600" dirty="0" err="1">
                <a:latin typeface="Times New Roman Tj"/>
                <a:ea typeface="Times New Roman"/>
                <a:cs typeface="Times New Roman"/>
              </a:rPr>
              <a:t>таваҷҷўҳ</a:t>
            </a:r>
            <a:r>
              <a:rPr lang="ru-RU" sz="1600" dirty="0">
                <a:latin typeface="Times New Roman Tj"/>
                <a:ea typeface="Times New Roman"/>
                <a:cs typeface="Times New Roman"/>
              </a:rPr>
              <a:t> ба </a:t>
            </a:r>
            <a:r>
              <a:rPr lang="ru-RU" sz="1600" dirty="0" err="1">
                <a:latin typeface="Times New Roman Tj"/>
                <a:ea typeface="Times New Roman"/>
                <a:cs typeface="Times New Roman"/>
              </a:rPr>
              <a:t>касби</a:t>
            </a:r>
            <a:r>
              <a:rPr lang="ru-RU" sz="1600" dirty="0">
                <a:latin typeface="Times New Roman Tj"/>
                <a:ea typeface="Times New Roman"/>
                <a:cs typeface="Times New Roman"/>
              </a:rPr>
              <a:t> </a:t>
            </a:r>
            <a:r>
              <a:rPr lang="ru-RU" sz="1600" dirty="0" err="1">
                <a:latin typeface="Times New Roman Tj"/>
                <a:ea typeface="Times New Roman"/>
                <a:cs typeface="Times New Roman"/>
              </a:rPr>
              <a:t>омўзгорӣ</a:t>
            </a:r>
            <a:r>
              <a:rPr lang="ru-RU" sz="1600" dirty="0">
                <a:latin typeface="Times New Roman Tj"/>
                <a:ea typeface="Times New Roman"/>
                <a:cs typeface="Times New Roman"/>
              </a:rPr>
              <a:t> </a:t>
            </a:r>
            <a:r>
              <a:rPr lang="ru-RU" sz="1600" dirty="0" err="1">
                <a:latin typeface="Times New Roman Tj"/>
                <a:ea typeface="Times New Roman"/>
                <a:cs typeface="Times New Roman"/>
              </a:rPr>
              <a:t>доранд</a:t>
            </a:r>
            <a:r>
              <a:rPr lang="ru-RU" sz="1600" dirty="0">
                <a:latin typeface="Times New Roman Tj"/>
                <a:ea typeface="Times New Roman"/>
                <a:cs typeface="Times New Roman"/>
              </a:rPr>
              <a:t>, </a:t>
            </a:r>
            <a:r>
              <a:rPr lang="ru-RU" sz="1600" dirty="0" err="1">
                <a:latin typeface="Times New Roman Tj"/>
                <a:ea typeface="Times New Roman"/>
                <a:cs typeface="Times New Roman"/>
              </a:rPr>
              <a:t>пешниҳод</a:t>
            </a:r>
            <a:r>
              <a:rPr lang="ru-RU" sz="1600" dirty="0">
                <a:latin typeface="Times New Roman Tj"/>
                <a:ea typeface="Times New Roman"/>
                <a:cs typeface="Times New Roman"/>
              </a:rPr>
              <a:t> </a:t>
            </a:r>
            <a:r>
              <a:rPr lang="ru-RU" sz="1600" dirty="0" err="1">
                <a:latin typeface="Times New Roman Tj"/>
                <a:ea typeface="Times New Roman"/>
                <a:cs typeface="Times New Roman"/>
              </a:rPr>
              <a:t>мегардад</a:t>
            </a:r>
            <a:r>
              <a:rPr lang="ru-RU" sz="1600" dirty="0">
                <a:latin typeface="Times New Roman Tj"/>
                <a:ea typeface="Times New Roman"/>
                <a:cs typeface="Times New Roman"/>
              </a:rPr>
              <a:t>. </a:t>
            </a:r>
            <a:endParaRPr lang="ru-RU" sz="1200" dirty="0">
              <a:latin typeface="Calibri"/>
              <a:ea typeface="Times New Roman"/>
              <a:cs typeface="Times New Roman"/>
            </a:endParaRPr>
          </a:p>
          <a:p>
            <a:pPr marL="82296" indent="0" algn="ctr">
              <a:lnSpc>
                <a:spcPct val="115000"/>
              </a:lnSpc>
              <a:spcAft>
                <a:spcPts val="1000"/>
              </a:spcAft>
              <a:buNone/>
              <a:tabLst>
                <a:tab pos="2381250" algn="l"/>
              </a:tabLst>
            </a:pPr>
            <a:endParaRPr lang="ru-RU" sz="1600" dirty="0">
              <a:effectLst/>
              <a:latin typeface="Calibri"/>
              <a:ea typeface="Times New Roman"/>
              <a:cs typeface="Times New Roman"/>
            </a:endParaRPr>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00100" y="0"/>
            <a:ext cx="8143900" cy="1390650"/>
          </a:xfrm>
          <a:prstGeom prst="rect">
            <a:avLst/>
          </a:prstGeom>
          <a:noFill/>
        </p:spPr>
      </p:pic>
      <p:pic>
        <p:nvPicPr>
          <p:cNvPr id="8194" name="Picture 2" descr="E:\Факултети_педагогика\000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1556793"/>
            <a:ext cx="3433763" cy="504056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1428736"/>
            <a:ext cx="8143900" cy="5078313"/>
          </a:xfrm>
          <a:prstGeom prst="rect">
            <a:avLst/>
          </a:prstGeom>
          <a:noFill/>
        </p:spPr>
        <p:txBody>
          <a:bodyPr wrap="square" rtlCol="0">
            <a:spAutoFit/>
          </a:bodyPr>
          <a:lstStyle/>
          <a:p>
            <a:pPr algn="ct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Раҳмат</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a:t>
            </a: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барои</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a:t>
            </a: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диққататон</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a:t>
            </a:r>
          </a:p>
          <a:p>
            <a:pPr algn="ctr"/>
            <a:endPar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endParaRPr>
          </a:p>
          <a:p>
            <a:pPr algn="ct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Дарҳои</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a:t>
            </a: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Китобхонаи</a:t>
            </a:r>
            <a:endPar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endParaRPr>
          </a:p>
          <a:p>
            <a:pPr algn="ct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ДДОТ ба </a:t>
            </a: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номи</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С. Айни</a:t>
            </a:r>
          </a:p>
          <a:p>
            <a:pPr algn="ct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ҳамеша</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a:t>
            </a: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барои</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a:t>
            </a: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Шумо</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a:t>
            </a: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кушода</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a:t>
            </a: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аст</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a:t>
            </a:r>
          </a:p>
          <a:p>
            <a:pPr algn="ctr"/>
            <a:r>
              <a:rPr lang="tg-Cyrl-TJ"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Қадами мубораки шуморо ба ин даргоҳ хайрамақдам мегӯем!!!</a:t>
            </a:r>
          </a:p>
          <a:p>
            <a:pPr algn="ctr"/>
            <a:r>
              <a:rPr lang="en-US" sz="3600" b="1" dirty="0">
                <a:solidFill>
                  <a:srgbClr val="FF0000"/>
                </a:solidFill>
                <a:effectLst>
                  <a:outerShdw blurRad="50000" dist="30000" dir="5400000" algn="tl" rotWithShape="0">
                    <a:srgbClr val="000000">
                      <a:alpha val="30000"/>
                    </a:srgbClr>
                  </a:outerShdw>
                </a:effectLst>
                <a:latin typeface="Times New Roman" pitchFamily="18" charset="0"/>
                <a:cs typeface="Times New Roman" pitchFamily="18" charset="0"/>
              </a:rPr>
              <a:t>Lib.tgpu.tj</a:t>
            </a:r>
          </a:p>
          <a:p>
            <a:pPr algn="ctr"/>
            <a:r>
              <a:rPr lang="en-US" sz="3600" b="1" dirty="0">
                <a:solidFill>
                  <a:srgbClr val="FF0000"/>
                </a:solidFill>
                <a:effectLst>
                  <a:outerShdw blurRad="50000" dist="30000" dir="5400000" algn="tl" rotWithShape="0">
                    <a:srgbClr val="000000">
                      <a:alpha val="30000"/>
                    </a:srgbClr>
                  </a:outerShdw>
                </a:effectLst>
                <a:latin typeface="Times New Roman" pitchFamily="18" charset="0"/>
                <a:cs typeface="Times New Roman" pitchFamily="18" charset="0"/>
              </a:rPr>
              <a:t>Library/</a:t>
            </a:r>
            <a:endParaRPr lang="ru-RU" sz="3600" b="1" dirty="0">
              <a:solidFill>
                <a:srgbClr val="FF0000"/>
              </a:solidFill>
              <a:effectLst>
                <a:outerShdw blurRad="50000" dist="30000" dir="5400000" algn="tl" rotWithShape="0">
                  <a:srgbClr val="000000">
                    <a:alpha val="30000"/>
                  </a:srgbClr>
                </a:outerShdw>
              </a:effectLst>
              <a:latin typeface="Times New Roman" pitchFamily="18" charset="0"/>
              <a:cs typeface="Times New Roman" pitchFamily="18" charset="0"/>
            </a:endParaRPr>
          </a:p>
        </p:txBody>
      </p:sp>
      <p:pic>
        <p:nvPicPr>
          <p:cNvPr id="3" name="Picture 2" descr="C:\Users\DDOT\Desktop\1.png"/>
          <p:cNvPicPr>
            <a:picLocks noChangeAspect="1" noChangeArrowheads="1"/>
          </p:cNvPicPr>
          <p:nvPr/>
        </p:nvPicPr>
        <p:blipFill>
          <a:blip r:embed="rId2" cstate="print"/>
          <a:srcRect/>
          <a:stretch>
            <a:fillRect/>
          </a:stretch>
        </p:blipFill>
        <p:spPr bwMode="auto">
          <a:xfrm>
            <a:off x="1000100" y="0"/>
            <a:ext cx="8143900" cy="13906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pPr marL="82296" indent="0" algn="ctr">
              <a:buNone/>
            </a:pPr>
            <a:r>
              <a:rPr lang="tg-Cyrl-TJ" sz="8000" dirty="0" smtClean="0">
                <a:solidFill>
                  <a:srgbClr val="4F271C">
                    <a:satMod val="130000"/>
                  </a:srgb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Факултет</a:t>
            </a:r>
            <a:r>
              <a:rPr lang="ru-RU" sz="8000" dirty="0" smtClean="0">
                <a:solidFill>
                  <a:srgbClr val="4F271C">
                    <a:satMod val="130000"/>
                  </a:srgb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и</a:t>
            </a:r>
          </a:p>
          <a:p>
            <a:pPr marL="82296" indent="0" algn="ctr">
              <a:buNone/>
            </a:pPr>
            <a:r>
              <a:rPr lang="ru-RU" sz="8000" dirty="0">
                <a:solidFill>
                  <a:srgbClr val="4F271C">
                    <a:satMod val="130000"/>
                  </a:srgb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п</a:t>
            </a:r>
            <a:r>
              <a:rPr lang="ru-RU" sz="8000" dirty="0" smtClean="0">
                <a:solidFill>
                  <a:srgbClr val="4F271C">
                    <a:satMod val="130000"/>
                  </a:srgb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едагогика</a:t>
            </a:r>
            <a:r>
              <a:rPr lang="en-US" sz="6000" dirty="0">
                <a:solidFill>
                  <a:srgbClr val="4F271C">
                    <a:satMod val="130000"/>
                  </a:srgb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a:r>
            <a:br>
              <a:rPr lang="en-US" sz="6000" dirty="0">
                <a:solidFill>
                  <a:srgbClr val="4F271C">
                    <a:satMod val="130000"/>
                  </a:srgb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br>
            <a:r>
              <a:rPr lang="en-US" sz="6500" b="1" dirty="0">
                <a:solidFill>
                  <a:srgbClr val="FF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a:t>
            </a:r>
            <a:r>
              <a:rPr lang="en-US" sz="2800" b="1" dirty="0" smtClean="0">
                <a:solidFill>
                  <a:srgbClr val="FF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Lib.tgpu.tj</a:t>
            </a:r>
            <a:endParaRPr lang="ru-RU" sz="2800" b="1" dirty="0" smtClean="0">
              <a:solidFill>
                <a:srgbClr val="FF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marL="82296" indent="0" algn="ctr">
              <a:buNone/>
            </a:pPr>
            <a:r>
              <a:rPr lang="en-US" sz="2800" b="1" dirty="0">
                <a:solidFill>
                  <a:srgbClr val="FF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Library/ </a:t>
            </a:r>
            <a:endParaRPr lang="ru-RU" dirty="0"/>
          </a:p>
        </p:txBody>
      </p:sp>
      <p:pic>
        <p:nvPicPr>
          <p:cNvPr id="4" name="Picture 2" descr="C:\Users\DDOT\Desktop\1.png"/>
          <p:cNvPicPr>
            <a:picLocks noChangeAspect="1" noChangeArrowheads="1"/>
          </p:cNvPicPr>
          <p:nvPr/>
        </p:nvPicPr>
        <p:blipFill>
          <a:blip r:embed="rId2" cstate="print"/>
          <a:srcRect/>
          <a:stretch>
            <a:fillRect/>
          </a:stretch>
        </p:blipFill>
        <p:spPr bwMode="auto">
          <a:xfrm>
            <a:off x="1000100" y="0"/>
            <a:ext cx="8143900" cy="1390650"/>
          </a:xfrm>
          <a:prstGeom prst="rect">
            <a:avLst/>
          </a:prstGeom>
          <a:noFill/>
        </p:spPr>
      </p:pic>
    </p:spTree>
    <p:extLst>
      <p:ext uri="{BB962C8B-B14F-4D97-AF65-F5344CB8AC3E}">
        <p14:creationId xmlns="" xmlns:p14="http://schemas.microsoft.com/office/powerpoint/2010/main" val="387647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1484784"/>
            <a:ext cx="3713616" cy="648072"/>
          </a:xfrm>
          <a:solidFill>
            <a:srgbClr val="3399FF">
              <a:alpha val="10196"/>
            </a:srgbClr>
          </a:solidFill>
        </p:spPr>
        <p:txBody>
          <a:bodyPr>
            <a:normAutofit fontScale="90000"/>
          </a:bodyPr>
          <a:lstStyle/>
          <a:p>
            <a:pPr algn="ctr">
              <a:lnSpc>
                <a:spcPct val="115000"/>
              </a:lnSpc>
            </a:pPr>
            <a:r>
              <a:rPr lang="ru-RU" sz="2000" b="1" dirty="0" smtClean="0">
                <a:effectLst/>
                <a:latin typeface="Times New Roman Tj"/>
                <a:ea typeface="Times New Roman"/>
                <a:cs typeface="Times New Roman"/>
              </a:rPr>
              <a:t/>
            </a:r>
            <a:br>
              <a:rPr lang="ru-RU" sz="2000" b="1" dirty="0" smtClean="0">
                <a:effectLst/>
                <a:latin typeface="Times New Roman Tj"/>
                <a:ea typeface="Times New Roman"/>
                <a:cs typeface="Times New Roman"/>
              </a:rPr>
            </a:br>
            <a:r>
              <a:rPr lang="ru-RU" sz="2000" b="1" dirty="0" smtClean="0">
                <a:effectLst/>
                <a:latin typeface="Times New Roman Tj"/>
                <a:ea typeface="Times New Roman"/>
                <a:cs typeface="Times New Roman"/>
              </a:rPr>
              <a:t/>
            </a:r>
            <a:br>
              <a:rPr lang="ru-RU" sz="2000" b="1" dirty="0" smtClean="0">
                <a:effectLst/>
                <a:latin typeface="Times New Roman Tj"/>
                <a:ea typeface="Times New Roman"/>
                <a:cs typeface="Times New Roman"/>
              </a:rPr>
            </a:br>
            <a:r>
              <a:rPr lang="ru-RU" sz="2000" b="1" dirty="0" err="1" smtClean="0">
                <a:effectLst/>
                <a:latin typeface="Times New Roman Tj" pitchFamily="18" charset="-52"/>
                <a:ea typeface="Times New Roman"/>
                <a:cs typeface="Times New Roman"/>
              </a:rPr>
              <a:t>Тадбирҳои </a:t>
            </a:r>
            <a:r>
              <a:rPr lang="ru-RU" sz="2000" b="1" dirty="0" smtClean="0">
                <a:effectLst/>
                <a:latin typeface="Times New Roman Tj" pitchFamily="18" charset="-52"/>
                <a:ea typeface="Times New Roman"/>
                <a:cs typeface="Times New Roman"/>
              </a:rPr>
              <a:t>педагогии </a:t>
            </a:r>
            <a:r>
              <a:rPr lang="ru-RU" sz="2000" b="1" dirty="0" err="1" smtClean="0">
                <a:effectLst/>
                <a:latin typeface="Times New Roman Tj" pitchFamily="18" charset="-52"/>
                <a:ea typeface="Times New Roman"/>
                <a:cs typeface="Times New Roman"/>
              </a:rPr>
              <a:t>ислоҳи дуруғгӯи</a:t>
            </a:r>
            <a:r>
              <a:rPr lang="ru-RU" sz="1600" dirty="0">
                <a:latin typeface="Calibri"/>
                <a:ea typeface="Times New Roman"/>
                <a:cs typeface="Times New Roman"/>
              </a:rPr>
              <a:t/>
            </a:r>
            <a:br>
              <a:rPr lang="ru-RU" sz="1600" dirty="0">
                <a:latin typeface="Calibri"/>
                <a:ea typeface="Times New Roman"/>
                <a:cs typeface="Times New Roman"/>
              </a:rPr>
            </a:br>
            <a:r>
              <a:rPr lang="ru-RU" sz="2000" b="1" dirty="0" smtClean="0">
                <a:effectLst/>
                <a:latin typeface="Times New Roman Tj"/>
                <a:ea typeface="Times New Roman"/>
                <a:cs typeface="Times New Roman"/>
              </a:rPr>
              <a:t> </a:t>
            </a:r>
            <a:r>
              <a:rPr lang="ru-RU" sz="1600" dirty="0">
                <a:solidFill>
                  <a:schemeClr val="accent3">
                    <a:lumMod val="50000"/>
                  </a:schemeClr>
                </a:solidFill>
                <a:effectLst/>
                <a:latin typeface="Calibri"/>
                <a:ea typeface="Times New Roman"/>
                <a:cs typeface="Times New Roman"/>
              </a:rPr>
              <a:t/>
            </a:r>
            <a:br>
              <a:rPr lang="ru-RU" sz="1600" dirty="0">
                <a:solidFill>
                  <a:schemeClr val="accent3">
                    <a:lumMod val="50000"/>
                  </a:schemeClr>
                </a:solidFill>
                <a:effectLst/>
                <a:latin typeface="Calibri"/>
                <a:ea typeface="Times New Roman"/>
                <a:cs typeface="Times New Roman"/>
              </a:rPr>
            </a:br>
            <a:endParaRPr lang="ru-RU" sz="2000" dirty="0">
              <a:solidFill>
                <a:schemeClr val="accent3">
                  <a:lumMod val="50000"/>
                </a:schemeClr>
              </a:solidFill>
            </a:endParaRPr>
          </a:p>
        </p:txBody>
      </p:sp>
      <p:sp>
        <p:nvSpPr>
          <p:cNvPr id="3" name="Объект 2"/>
          <p:cNvSpPr>
            <a:spLocks noGrp="1"/>
          </p:cNvSpPr>
          <p:nvPr>
            <p:ph idx="1"/>
          </p:nvPr>
        </p:nvSpPr>
        <p:spPr>
          <a:xfrm>
            <a:off x="5220072" y="2204864"/>
            <a:ext cx="3713616" cy="4536504"/>
          </a:xfrm>
          <a:solidFill>
            <a:srgbClr val="3399FF">
              <a:alpha val="10196"/>
            </a:srgbClr>
          </a:solidFill>
        </p:spPr>
        <p:txBody>
          <a:bodyPr>
            <a:normAutofit/>
          </a:bodyPr>
          <a:lstStyle/>
          <a:p>
            <a:pPr marL="82296" indent="0">
              <a:lnSpc>
                <a:spcPct val="115000"/>
              </a:lnSpc>
              <a:spcAft>
                <a:spcPts val="1000"/>
              </a:spcAft>
              <a:buNone/>
              <a:tabLst>
                <a:tab pos="609600" algn="l"/>
                <a:tab pos="2381250" algn="l"/>
              </a:tabLst>
            </a:pPr>
            <a:r>
              <a:rPr lang="tg-Cyrl-TJ" sz="1600" b="1" dirty="0" smtClean="0">
                <a:effectLst/>
                <a:latin typeface="Times New Roman Tj" pitchFamily="18" charset="-52"/>
                <a:ea typeface="Times New Roman"/>
                <a:cs typeface="Times New Roman"/>
              </a:rPr>
              <a:t>Дурӯғ баёни сухан ва матлабе аст, ки мутобиқ бо воқеияту ҳақиқат нест. Маъмулан, он касе, ки дурӯғ мегӯяд огоҳона ба таҳрифи ҳақиқат мепардозад ва амреро таъқид мекунад, ки вуҷуд надорад. Албатта, чунин амр барои кӯдакони хурд хос нест, зеро онҳо ҳанӯз  фосилаи марзи байни тахайюл ва воқеиятро фарқ  намекунанд.</a:t>
            </a:r>
          </a:p>
          <a:p>
            <a:pPr marL="82296" indent="0">
              <a:lnSpc>
                <a:spcPct val="115000"/>
              </a:lnSpc>
              <a:spcAft>
                <a:spcPts val="1000"/>
              </a:spcAft>
              <a:buNone/>
              <a:tabLst>
                <a:tab pos="609600" algn="l"/>
                <a:tab pos="2381250" algn="l"/>
              </a:tabLst>
            </a:pPr>
            <a:r>
              <a:rPr lang="tg-Cyrl-TJ" sz="1600" b="1" dirty="0" smtClean="0">
                <a:latin typeface="Times New Roman Tj" pitchFamily="18" charset="-52"/>
                <a:ea typeface="Times New Roman"/>
                <a:cs typeface="Times New Roman"/>
              </a:rPr>
              <a:t>Китоб барои  муаллимон, муҳақиқон ва дастандаркорони соҳаи фарҳанг ва маориф пешниҳод мегардад.   </a:t>
            </a:r>
            <a:r>
              <a:rPr lang="tg-Cyrl-TJ" sz="1600" b="1" dirty="0" smtClean="0">
                <a:effectLst/>
                <a:latin typeface="Times New Roman Tj" pitchFamily="18" charset="-52"/>
                <a:ea typeface="Times New Roman"/>
                <a:cs typeface="Times New Roman"/>
              </a:rPr>
              <a:t> </a:t>
            </a:r>
            <a:endParaRPr lang="ru-RU" sz="1600" b="1" dirty="0">
              <a:effectLst/>
              <a:latin typeface="Times New Roman Tj" pitchFamily="18" charset="-52"/>
              <a:ea typeface="Times New Roman"/>
              <a:cs typeface="Times New Roman"/>
            </a:endParaRPr>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00100" y="0"/>
            <a:ext cx="8143900" cy="1390650"/>
          </a:xfrm>
          <a:prstGeom prst="rect">
            <a:avLst/>
          </a:prstGeom>
          <a:noFill/>
        </p:spPr>
      </p:pic>
      <p:pic>
        <p:nvPicPr>
          <p:cNvPr id="4" name="Picture 2" descr="D:\обложки технологии и экономики\017_L.JPG"/>
          <p:cNvPicPr>
            <a:picLocks noChangeAspect="1" noChangeArrowheads="1"/>
          </p:cNvPicPr>
          <p:nvPr/>
        </p:nvPicPr>
        <p:blipFill>
          <a:blip r:embed="rId3" cstate="print"/>
          <a:srcRect/>
          <a:stretch>
            <a:fillRect/>
          </a:stretch>
        </p:blipFill>
        <p:spPr bwMode="auto">
          <a:xfrm>
            <a:off x="1214414" y="1571612"/>
            <a:ext cx="3494658" cy="50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DOT\Desktop\1.png"/>
          <p:cNvPicPr>
            <a:picLocks noChangeAspect="1" noChangeArrowheads="1"/>
          </p:cNvPicPr>
          <p:nvPr/>
        </p:nvPicPr>
        <p:blipFill>
          <a:blip r:embed="rId2" cstate="print"/>
          <a:srcRect/>
          <a:stretch>
            <a:fillRect/>
          </a:stretch>
        </p:blipFill>
        <p:spPr bwMode="auto">
          <a:xfrm>
            <a:off x="1000100" y="0"/>
            <a:ext cx="8143900" cy="1390650"/>
          </a:xfrm>
          <a:prstGeom prst="rect">
            <a:avLst/>
          </a:prstGeom>
          <a:noFill/>
        </p:spPr>
      </p:pic>
      <p:sp>
        <p:nvSpPr>
          <p:cNvPr id="5" name="Объект 2"/>
          <p:cNvSpPr>
            <a:spLocks noGrp="1"/>
          </p:cNvSpPr>
          <p:nvPr>
            <p:ph idx="1"/>
          </p:nvPr>
        </p:nvSpPr>
        <p:spPr>
          <a:xfrm>
            <a:off x="5220072" y="2204864"/>
            <a:ext cx="3713616" cy="4536504"/>
          </a:xfrm>
          <a:solidFill>
            <a:srgbClr val="3399FF">
              <a:alpha val="10196"/>
            </a:srgbClr>
          </a:solidFill>
        </p:spPr>
        <p:txBody>
          <a:bodyPr>
            <a:normAutofit/>
          </a:bodyPr>
          <a:lstStyle/>
          <a:p>
            <a:pPr marL="82296" indent="0">
              <a:lnSpc>
                <a:spcPct val="115000"/>
              </a:lnSpc>
              <a:spcAft>
                <a:spcPts val="1000"/>
              </a:spcAft>
              <a:buNone/>
              <a:tabLst>
                <a:tab pos="609600" algn="l"/>
                <a:tab pos="2381250" algn="l"/>
              </a:tabLst>
            </a:pPr>
            <a:r>
              <a:rPr lang="tg-Cyrl-TJ" sz="1600" b="1" dirty="0" smtClean="0">
                <a:effectLst/>
                <a:latin typeface="Times New Roman Tj" pitchFamily="18" charset="-52"/>
                <a:ea typeface="Times New Roman"/>
                <a:cs typeface="Times New Roman"/>
              </a:rPr>
              <a:t>Китоби “Идора ва назорати дохилимактабӣ” (маводи таълим) асосан барои Донишгоҳи давлатии омӯзгории Тоҷикистон ба номи С. Айнӣ донишҷӯёни он тартиб дода шудааст. Аз он ба хубӣ ва пурра кормандони мақомоти идории маориф, роҳбарони муассисаҳои таълимӣ, таълимӣ-методӣ, аз ҷумла макотиби омӯзгорӣ ва дтгарон истифода карда метавонад.</a:t>
            </a:r>
            <a:endParaRPr lang="ru-RU" sz="1600" b="1" dirty="0">
              <a:effectLst/>
              <a:latin typeface="Times New Roman Tj" pitchFamily="18" charset="-52"/>
              <a:ea typeface="Times New Roman"/>
              <a:cs typeface="Times New Roman"/>
            </a:endParaRPr>
          </a:p>
        </p:txBody>
      </p:sp>
      <p:sp>
        <p:nvSpPr>
          <p:cNvPr id="6" name="Заголовок 1"/>
          <p:cNvSpPr>
            <a:spLocks noGrp="1"/>
          </p:cNvSpPr>
          <p:nvPr>
            <p:ph type="title"/>
          </p:nvPr>
        </p:nvSpPr>
        <p:spPr>
          <a:xfrm>
            <a:off x="5220072" y="1484784"/>
            <a:ext cx="3713616" cy="648072"/>
          </a:xfrm>
          <a:solidFill>
            <a:srgbClr val="3399FF">
              <a:alpha val="10196"/>
            </a:srgbClr>
          </a:solidFill>
        </p:spPr>
        <p:txBody>
          <a:bodyPr>
            <a:normAutofit fontScale="90000"/>
          </a:bodyPr>
          <a:lstStyle/>
          <a:p>
            <a:pPr algn="ctr">
              <a:lnSpc>
                <a:spcPct val="115000"/>
              </a:lnSpc>
            </a:pPr>
            <a:r>
              <a:rPr lang="ru-RU" sz="2000" b="1" dirty="0" err="1" smtClean="0">
                <a:latin typeface="Times New Roman Tj"/>
                <a:ea typeface="Times New Roman"/>
                <a:cs typeface="Times New Roman"/>
              </a:rPr>
              <a:t>Абдулбоқӣ </a:t>
            </a:r>
            <a:r>
              <a:rPr lang="ru-RU" sz="2000" b="1" dirty="0" err="1" smtClean="0">
                <a:latin typeface="Times New Roman Tj"/>
                <a:ea typeface="Times New Roman"/>
                <a:cs typeface="Times New Roman"/>
              </a:rPr>
              <a:t>Нуров</a:t>
            </a:r>
            <a:r>
              <a:rPr lang="ru-RU" sz="2000" b="1" dirty="0" smtClean="0">
                <a:latin typeface="Times New Roman Tj"/>
                <a:ea typeface="Times New Roman"/>
                <a:cs typeface="Times New Roman"/>
              </a:rPr>
              <a:t>      </a:t>
            </a:r>
            <a:br>
              <a:rPr lang="ru-RU" sz="2000" b="1" dirty="0" smtClean="0">
                <a:latin typeface="Times New Roman Tj"/>
                <a:ea typeface="Times New Roman"/>
                <a:cs typeface="Times New Roman"/>
              </a:rPr>
            </a:br>
            <a:r>
              <a:rPr lang="ru-RU" sz="2000" b="1" dirty="0" err="1" smtClean="0">
                <a:latin typeface="Times New Roman Tj"/>
                <a:ea typeface="Times New Roman"/>
                <a:cs typeface="Times New Roman"/>
              </a:rPr>
              <a:t>Ҳабиб Искандаров</a:t>
            </a:r>
            <a:endParaRPr lang="ru-RU" sz="2000" dirty="0">
              <a:solidFill>
                <a:schemeClr val="accent3">
                  <a:lumMod val="50000"/>
                </a:schemeClr>
              </a:solidFill>
            </a:endParaRPr>
          </a:p>
        </p:txBody>
      </p:sp>
      <p:pic>
        <p:nvPicPr>
          <p:cNvPr id="2050" name="Picture 2" descr="D:\обложки технологии и экономики\021_L.JPG"/>
          <p:cNvPicPr>
            <a:picLocks noChangeAspect="1" noChangeArrowheads="1"/>
          </p:cNvPicPr>
          <p:nvPr/>
        </p:nvPicPr>
        <p:blipFill>
          <a:blip r:embed="rId3" cstate="print"/>
          <a:srcRect/>
          <a:stretch>
            <a:fillRect/>
          </a:stretch>
        </p:blipFill>
        <p:spPr bwMode="auto">
          <a:xfrm>
            <a:off x="1285852" y="1500174"/>
            <a:ext cx="3426114" cy="50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DOT\Desktop\1.png"/>
          <p:cNvPicPr>
            <a:picLocks noChangeAspect="1" noChangeArrowheads="1"/>
          </p:cNvPicPr>
          <p:nvPr/>
        </p:nvPicPr>
        <p:blipFill>
          <a:blip r:embed="rId2" cstate="print"/>
          <a:srcRect/>
          <a:stretch>
            <a:fillRect/>
          </a:stretch>
        </p:blipFill>
        <p:spPr bwMode="auto">
          <a:xfrm>
            <a:off x="1000100" y="0"/>
            <a:ext cx="8143900" cy="1390650"/>
          </a:xfrm>
          <a:prstGeom prst="rect">
            <a:avLst/>
          </a:prstGeom>
          <a:noFill/>
        </p:spPr>
      </p:pic>
      <p:sp>
        <p:nvSpPr>
          <p:cNvPr id="5" name="Объект 2"/>
          <p:cNvSpPr>
            <a:spLocks noGrp="1"/>
          </p:cNvSpPr>
          <p:nvPr>
            <p:ph idx="1"/>
          </p:nvPr>
        </p:nvSpPr>
        <p:spPr>
          <a:xfrm>
            <a:off x="5220072" y="2204864"/>
            <a:ext cx="3713616" cy="4536504"/>
          </a:xfrm>
          <a:solidFill>
            <a:srgbClr val="3399FF">
              <a:alpha val="10196"/>
            </a:srgbClr>
          </a:solidFill>
        </p:spPr>
        <p:txBody>
          <a:bodyPr>
            <a:normAutofit/>
          </a:bodyPr>
          <a:lstStyle/>
          <a:p>
            <a:pPr marL="82296" indent="0">
              <a:lnSpc>
                <a:spcPct val="115000"/>
              </a:lnSpc>
              <a:spcAft>
                <a:spcPts val="1000"/>
              </a:spcAft>
              <a:buNone/>
              <a:tabLst>
                <a:tab pos="609600" algn="l"/>
                <a:tab pos="2381250" algn="l"/>
              </a:tabLst>
            </a:pPr>
            <a:r>
              <a:rPr lang="tg-Cyrl-TJ" sz="1600" b="1" dirty="0" smtClean="0">
                <a:effectLst/>
                <a:latin typeface="Times New Roman Tj" pitchFamily="18" charset="-52"/>
                <a:ea typeface="Times New Roman"/>
                <a:cs typeface="Times New Roman"/>
              </a:rPr>
              <a:t>Китоби мазкур дар асоси барномаи фанни асосҳои педагогикаи коррексионӣ (ислоҳ) барои донишҷӯёни донишгоҳҳои олии омӯзгорӣ таълиф гардидааст. Аз ин китоб на танҳо донишҷӯён, балки муаллимон, муррабиён, падару модарон ва дигар шаҳсоне, ки ба кори тарбия ва таълим сару кор доранд, метавонад истифода намоянд.</a:t>
            </a:r>
            <a:endParaRPr lang="ru-RU" sz="1600" b="1" dirty="0">
              <a:effectLst/>
              <a:latin typeface="Times New Roman Tj" pitchFamily="18" charset="-52"/>
              <a:ea typeface="Times New Roman"/>
              <a:cs typeface="Times New Roman"/>
            </a:endParaRPr>
          </a:p>
        </p:txBody>
      </p:sp>
      <p:sp>
        <p:nvSpPr>
          <p:cNvPr id="6" name="Заголовок 1"/>
          <p:cNvSpPr>
            <a:spLocks noGrp="1"/>
          </p:cNvSpPr>
          <p:nvPr>
            <p:ph type="title"/>
          </p:nvPr>
        </p:nvSpPr>
        <p:spPr>
          <a:xfrm>
            <a:off x="5220072" y="1484784"/>
            <a:ext cx="3713616" cy="648072"/>
          </a:xfrm>
          <a:solidFill>
            <a:srgbClr val="3399FF">
              <a:alpha val="10196"/>
            </a:srgbClr>
          </a:solidFill>
        </p:spPr>
        <p:txBody>
          <a:bodyPr>
            <a:normAutofit/>
          </a:bodyPr>
          <a:lstStyle/>
          <a:p>
            <a:pPr algn="ctr">
              <a:lnSpc>
                <a:spcPct val="115000"/>
              </a:lnSpc>
            </a:pPr>
            <a:r>
              <a:rPr lang="tg-Cyrl-TJ" sz="2000" b="1" dirty="0" smtClean="0">
                <a:solidFill>
                  <a:schemeClr val="accent3">
                    <a:lumMod val="50000"/>
                  </a:schemeClr>
                </a:solidFill>
                <a:latin typeface="Times New Roman" pitchFamily="18" charset="0"/>
                <a:cs typeface="Times New Roman" pitchFamily="18" charset="0"/>
              </a:rPr>
              <a:t>Баён Рахимов </a:t>
            </a:r>
            <a:endParaRPr lang="ru-RU" sz="2000" b="1" dirty="0">
              <a:solidFill>
                <a:schemeClr val="accent3">
                  <a:lumMod val="50000"/>
                </a:schemeClr>
              </a:solidFill>
              <a:latin typeface="Times New Roman" pitchFamily="18" charset="0"/>
              <a:cs typeface="Times New Roman" pitchFamily="18" charset="0"/>
            </a:endParaRPr>
          </a:p>
        </p:txBody>
      </p:sp>
      <p:pic>
        <p:nvPicPr>
          <p:cNvPr id="3074" name="Picture 2" descr="D:\обложки технологии и экономики\019_L.JPG"/>
          <p:cNvPicPr>
            <a:picLocks noChangeAspect="1" noChangeArrowheads="1"/>
          </p:cNvPicPr>
          <p:nvPr/>
        </p:nvPicPr>
        <p:blipFill>
          <a:blip r:embed="rId3" cstate="print"/>
          <a:srcRect/>
          <a:stretch>
            <a:fillRect/>
          </a:stretch>
        </p:blipFill>
        <p:spPr bwMode="auto">
          <a:xfrm>
            <a:off x="1285852" y="1500174"/>
            <a:ext cx="3560258" cy="50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1484784"/>
            <a:ext cx="3713616" cy="648072"/>
          </a:xfrm>
          <a:solidFill>
            <a:srgbClr val="3399FF">
              <a:alpha val="10196"/>
            </a:srgbClr>
          </a:solidFill>
        </p:spPr>
        <p:txBody>
          <a:bodyPr>
            <a:normAutofit fontScale="90000"/>
          </a:bodyPr>
          <a:lstStyle/>
          <a:p>
            <a:pPr algn="ctr">
              <a:lnSpc>
                <a:spcPct val="115000"/>
              </a:lnSpc>
            </a:pPr>
            <a:r>
              <a:rPr lang="ru-RU" sz="2000" b="1" dirty="0" smtClean="0">
                <a:effectLst/>
                <a:latin typeface="Times New Roman Tj"/>
                <a:ea typeface="Times New Roman"/>
                <a:cs typeface="Times New Roman"/>
              </a:rPr>
              <a:t/>
            </a:r>
            <a:br>
              <a:rPr lang="ru-RU" sz="2000" b="1" dirty="0" smtClean="0">
                <a:effectLst/>
                <a:latin typeface="Times New Roman Tj"/>
                <a:ea typeface="Times New Roman"/>
                <a:cs typeface="Times New Roman"/>
              </a:rPr>
            </a:br>
            <a:r>
              <a:rPr lang="ru-RU" sz="2000" b="1" dirty="0" smtClean="0">
                <a:effectLst/>
                <a:latin typeface="Times New Roman Tj"/>
                <a:ea typeface="Times New Roman"/>
                <a:cs typeface="Times New Roman"/>
              </a:rPr>
              <a:t/>
            </a:r>
            <a:br>
              <a:rPr lang="ru-RU" sz="2000" b="1" dirty="0" smtClean="0">
                <a:effectLst/>
                <a:latin typeface="Times New Roman Tj"/>
                <a:ea typeface="Times New Roman"/>
                <a:cs typeface="Times New Roman"/>
              </a:rPr>
            </a:br>
            <a:r>
              <a:rPr lang="ru-RU" sz="2000" b="1" dirty="0" err="1" smtClean="0">
                <a:latin typeface="Times New Roman Tj"/>
                <a:ea typeface="Times New Roman"/>
                <a:cs typeface="Times New Roman"/>
              </a:rPr>
              <a:t>Хайрулло</a:t>
            </a:r>
            <a:r>
              <a:rPr lang="ru-RU" sz="2000" b="1" dirty="0" smtClean="0">
                <a:latin typeface="Times New Roman Tj"/>
                <a:ea typeface="Times New Roman"/>
                <a:cs typeface="Times New Roman"/>
              </a:rPr>
              <a:t> </a:t>
            </a:r>
            <a:r>
              <a:rPr lang="ru-RU" sz="2000" b="1" dirty="0" err="1">
                <a:latin typeface="Times New Roman Tj"/>
                <a:ea typeface="Times New Roman"/>
                <a:cs typeface="Times New Roman"/>
              </a:rPr>
              <a:t>Раҳимов</a:t>
            </a:r>
            <a:r>
              <a:rPr lang="ru-RU" sz="2000" b="1" dirty="0">
                <a:latin typeface="Times New Roman Tj"/>
                <a:ea typeface="Times New Roman"/>
                <a:cs typeface="Times New Roman"/>
              </a:rPr>
              <a:t>., </a:t>
            </a:r>
            <a:r>
              <a:rPr lang="ru-RU" sz="2000" b="1" dirty="0" err="1">
                <a:latin typeface="Times New Roman Tj"/>
                <a:ea typeface="Times New Roman"/>
                <a:cs typeface="Times New Roman"/>
              </a:rPr>
              <a:t>Абдулбоқӣ</a:t>
            </a:r>
            <a:r>
              <a:rPr lang="ru-RU" sz="2000" b="1" dirty="0">
                <a:latin typeface="Times New Roman Tj"/>
                <a:ea typeface="Times New Roman"/>
                <a:cs typeface="Times New Roman"/>
              </a:rPr>
              <a:t> </a:t>
            </a:r>
            <a:r>
              <a:rPr lang="ru-RU" sz="2000" b="1" dirty="0" err="1">
                <a:latin typeface="Times New Roman Tj"/>
                <a:ea typeface="Times New Roman"/>
                <a:cs typeface="Times New Roman"/>
              </a:rPr>
              <a:t>Нуров</a:t>
            </a:r>
            <a:r>
              <a:rPr lang="ru-RU" sz="2000" b="1" dirty="0">
                <a:latin typeface="Times New Roman Tj"/>
                <a:ea typeface="Times New Roman"/>
                <a:cs typeface="Times New Roman"/>
              </a:rPr>
              <a:t>  </a:t>
            </a:r>
            <a:r>
              <a:rPr lang="ru-RU" sz="1600" dirty="0">
                <a:latin typeface="Calibri"/>
                <a:ea typeface="Times New Roman"/>
                <a:cs typeface="Times New Roman"/>
              </a:rPr>
              <a:t/>
            </a:r>
            <a:br>
              <a:rPr lang="ru-RU" sz="1600" dirty="0">
                <a:latin typeface="Calibri"/>
                <a:ea typeface="Times New Roman"/>
                <a:cs typeface="Times New Roman"/>
              </a:rPr>
            </a:br>
            <a:r>
              <a:rPr lang="ru-RU" sz="2000" b="1" dirty="0" smtClean="0">
                <a:effectLst/>
                <a:latin typeface="Times New Roman Tj"/>
                <a:ea typeface="Times New Roman"/>
                <a:cs typeface="Times New Roman"/>
              </a:rPr>
              <a:t> </a:t>
            </a:r>
            <a:r>
              <a:rPr lang="ru-RU" sz="1600" dirty="0">
                <a:solidFill>
                  <a:schemeClr val="accent3">
                    <a:lumMod val="50000"/>
                  </a:schemeClr>
                </a:solidFill>
                <a:effectLst/>
                <a:latin typeface="Calibri"/>
                <a:ea typeface="Times New Roman"/>
                <a:cs typeface="Times New Roman"/>
              </a:rPr>
              <a:t/>
            </a:r>
            <a:br>
              <a:rPr lang="ru-RU" sz="1600" dirty="0">
                <a:solidFill>
                  <a:schemeClr val="accent3">
                    <a:lumMod val="50000"/>
                  </a:schemeClr>
                </a:solidFill>
                <a:effectLst/>
                <a:latin typeface="Calibri"/>
                <a:ea typeface="Times New Roman"/>
                <a:cs typeface="Times New Roman"/>
              </a:rPr>
            </a:br>
            <a:endParaRPr lang="ru-RU" sz="2000" dirty="0">
              <a:solidFill>
                <a:schemeClr val="accent3">
                  <a:lumMod val="50000"/>
                </a:schemeClr>
              </a:solidFill>
            </a:endParaRPr>
          </a:p>
        </p:txBody>
      </p:sp>
      <p:sp>
        <p:nvSpPr>
          <p:cNvPr id="3" name="Объект 2"/>
          <p:cNvSpPr>
            <a:spLocks noGrp="1"/>
          </p:cNvSpPr>
          <p:nvPr>
            <p:ph idx="1"/>
          </p:nvPr>
        </p:nvSpPr>
        <p:spPr>
          <a:xfrm>
            <a:off x="5220072" y="2204864"/>
            <a:ext cx="3713616" cy="4536504"/>
          </a:xfrm>
          <a:solidFill>
            <a:srgbClr val="3399FF">
              <a:alpha val="10196"/>
            </a:srgbClr>
          </a:solidFill>
        </p:spPr>
        <p:txBody>
          <a:bodyPr>
            <a:normAutofit fontScale="92500"/>
          </a:bodyPr>
          <a:lstStyle/>
          <a:p>
            <a:pPr marL="82296" indent="0">
              <a:lnSpc>
                <a:spcPct val="115000"/>
              </a:lnSpc>
              <a:spcAft>
                <a:spcPts val="1000"/>
              </a:spcAft>
              <a:buNone/>
              <a:tabLst>
                <a:tab pos="609600" algn="l"/>
                <a:tab pos="2381250" algn="l"/>
              </a:tabLst>
            </a:pPr>
            <a:r>
              <a:rPr lang="ru-RU" sz="1800" b="1" dirty="0" err="1" smtClean="0">
                <a:latin typeface="Times New Roman Tj"/>
                <a:ea typeface="Times New Roman"/>
                <a:cs typeface="Times New Roman"/>
              </a:rPr>
              <a:t>Китоби</a:t>
            </a:r>
            <a:r>
              <a:rPr lang="ru-RU" sz="1800" b="1" dirty="0" smtClean="0">
                <a:latin typeface="Times New Roman Tj"/>
                <a:ea typeface="Times New Roman"/>
                <a:cs typeface="Times New Roman"/>
              </a:rPr>
              <a:t> </a:t>
            </a:r>
            <a:r>
              <a:rPr lang="ru-RU" sz="1800" b="1" dirty="0" err="1">
                <a:latin typeface="Times New Roman Tj"/>
                <a:ea typeface="Times New Roman"/>
                <a:cs typeface="Times New Roman"/>
              </a:rPr>
              <a:t>дарсӣ</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масъалаҳои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мубрами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таълиму</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тарбияро</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тибқи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меъёрҳои</a:t>
            </a:r>
            <a:r>
              <a:rPr lang="ru-RU" sz="1800" b="1" dirty="0">
                <a:latin typeface="Times New Roman Tj"/>
                <a:ea typeface="Times New Roman"/>
                <a:cs typeface="Times New Roman"/>
              </a:rPr>
              <a:t> нави </a:t>
            </a:r>
            <a:r>
              <a:rPr lang="ru-RU" sz="1800" b="1" dirty="0" err="1">
                <a:latin typeface="Times New Roman Tj"/>
                <a:ea typeface="Times New Roman"/>
                <a:cs typeface="Times New Roman"/>
              </a:rPr>
              <a:t>маълумот</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таҳсилот</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тадқиқотҳои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навин</a:t>
            </a:r>
            <a:r>
              <a:rPr lang="ru-RU" sz="1800" b="1" dirty="0">
                <a:latin typeface="Times New Roman Tj"/>
                <a:ea typeface="Times New Roman"/>
                <a:cs typeface="Times New Roman"/>
              </a:rPr>
              <a:t> , </a:t>
            </a:r>
            <a:r>
              <a:rPr lang="ru-RU" sz="1800" b="1" dirty="0" err="1">
                <a:latin typeface="Times New Roman Tj"/>
                <a:ea typeface="Times New Roman"/>
                <a:cs typeface="Times New Roman"/>
              </a:rPr>
              <a:t>таҷриба</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ва</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комёбиҳои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педагогикаи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ниёгон</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ва</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педагогикаи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умумибашарии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кишварҳои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мутараққӣ</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таҳия</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шудааст</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дарбар</a:t>
            </a:r>
            <a:r>
              <a:rPr lang="ru-RU" sz="1800" b="1" dirty="0">
                <a:latin typeface="Times New Roman Tj"/>
                <a:ea typeface="Times New Roman"/>
                <a:cs typeface="Times New Roman"/>
              </a:rPr>
              <a:t> </a:t>
            </a:r>
            <a:r>
              <a:rPr lang="ru-RU" sz="1800" b="1" dirty="0" err="1" smtClean="0">
                <a:latin typeface="Times New Roman Tj"/>
                <a:ea typeface="Times New Roman"/>
                <a:cs typeface="Times New Roman"/>
              </a:rPr>
              <a:t>мегирад</a:t>
            </a:r>
            <a:r>
              <a:rPr lang="ru-RU" sz="1800" b="1" dirty="0" smtClean="0">
                <a:latin typeface="Times New Roman Tj"/>
                <a:ea typeface="Times New Roman"/>
                <a:cs typeface="Times New Roman"/>
              </a:rPr>
              <a:t>.</a:t>
            </a:r>
            <a:endParaRPr lang="ru-RU" sz="1400" b="1" dirty="0" smtClean="0">
              <a:latin typeface="Calibri"/>
              <a:ea typeface="Times New Roman"/>
              <a:cs typeface="Times New Roman"/>
            </a:endParaRPr>
          </a:p>
          <a:p>
            <a:pPr marL="82296" indent="0">
              <a:lnSpc>
                <a:spcPct val="115000"/>
              </a:lnSpc>
              <a:spcAft>
                <a:spcPts val="1000"/>
              </a:spcAft>
              <a:buNone/>
              <a:tabLst>
                <a:tab pos="609600" algn="l"/>
                <a:tab pos="2381250" algn="l"/>
              </a:tabLst>
            </a:pPr>
            <a:r>
              <a:rPr lang="ru-RU" sz="1800" b="1" dirty="0" err="1" smtClean="0">
                <a:latin typeface="Times New Roman Tj"/>
                <a:ea typeface="Times New Roman"/>
                <a:cs typeface="Times New Roman"/>
              </a:rPr>
              <a:t>Китоби</a:t>
            </a:r>
            <a:r>
              <a:rPr lang="ru-RU" sz="1800" b="1" dirty="0" smtClean="0">
                <a:latin typeface="Times New Roman Tj"/>
                <a:ea typeface="Times New Roman"/>
                <a:cs typeface="Times New Roman"/>
              </a:rPr>
              <a:t> </a:t>
            </a:r>
            <a:r>
              <a:rPr lang="ru-RU" sz="1800" b="1" dirty="0" err="1">
                <a:latin typeface="Times New Roman Tj"/>
                <a:ea typeface="Times New Roman"/>
                <a:cs typeface="Times New Roman"/>
              </a:rPr>
              <a:t>мазкур</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барои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донишҷўёни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донишгоҳҳои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омўзгорӣ</a:t>
            </a:r>
            <a:r>
              <a:rPr lang="ru-RU" sz="1800" b="1" dirty="0">
                <a:latin typeface="Times New Roman Tj"/>
                <a:ea typeface="Times New Roman"/>
                <a:cs typeface="Times New Roman"/>
              </a:rPr>
              <a:t> , </a:t>
            </a:r>
            <a:r>
              <a:rPr lang="ru-RU" sz="1800" b="1" dirty="0" err="1">
                <a:latin typeface="Times New Roman Tj"/>
                <a:ea typeface="Times New Roman"/>
                <a:cs typeface="Times New Roman"/>
              </a:rPr>
              <a:t>муаллимон</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ва</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ихлосмандони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соҳаи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маориф</a:t>
            </a:r>
            <a:r>
              <a:rPr lang="ru-RU" sz="1800" b="1" dirty="0">
                <a:latin typeface="Times New Roman Tj"/>
                <a:ea typeface="Times New Roman"/>
                <a:cs typeface="Times New Roman"/>
              </a:rPr>
              <a:t> , </a:t>
            </a:r>
            <a:r>
              <a:rPr lang="ru-RU" sz="1800" b="1" dirty="0" err="1">
                <a:latin typeface="Times New Roman Tj"/>
                <a:ea typeface="Times New Roman"/>
                <a:cs typeface="Times New Roman"/>
              </a:rPr>
              <a:t>ки</a:t>
            </a:r>
            <a:r>
              <a:rPr lang="ru-RU" sz="1800" b="1" dirty="0">
                <a:latin typeface="Times New Roman Tj"/>
                <a:ea typeface="Times New Roman"/>
                <a:cs typeface="Times New Roman"/>
              </a:rPr>
              <a:t> ба </a:t>
            </a:r>
            <a:r>
              <a:rPr lang="ru-RU" sz="1800" b="1" dirty="0" err="1">
                <a:latin typeface="Times New Roman Tj"/>
                <a:ea typeface="Times New Roman"/>
                <a:cs typeface="Times New Roman"/>
              </a:rPr>
              <a:t>тарбия</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ва</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таълими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насли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наврас</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таваҷҷўҳ</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зоҳир</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менамоянд</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тавсия</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мешавад</a:t>
            </a:r>
            <a:r>
              <a:rPr lang="ru-RU" sz="1800" b="1" dirty="0">
                <a:latin typeface="Times New Roman Tj"/>
                <a:ea typeface="Times New Roman"/>
                <a:cs typeface="Times New Roman"/>
              </a:rPr>
              <a:t>. 	</a:t>
            </a:r>
            <a:endParaRPr lang="ru-RU" sz="1400" b="1" dirty="0">
              <a:effectLst/>
              <a:latin typeface="Calibri"/>
              <a:ea typeface="Times New Roman"/>
              <a:cs typeface="Times New Roman"/>
            </a:endParaRPr>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00100" y="0"/>
            <a:ext cx="8143900" cy="1390650"/>
          </a:xfrm>
          <a:prstGeom prst="rect">
            <a:avLst/>
          </a:prstGeom>
          <a:noFill/>
        </p:spPr>
      </p:pic>
      <p:pic>
        <p:nvPicPr>
          <p:cNvPr id="5" name="Picture 2" descr="E:\Факултети_педагогика\001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57290" y="1500174"/>
            <a:ext cx="3413441" cy="515719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1484784"/>
            <a:ext cx="3744416" cy="720080"/>
          </a:xfrm>
          <a:solidFill>
            <a:srgbClr val="3399FF">
              <a:alpha val="10196"/>
            </a:srgbClr>
          </a:solidFill>
        </p:spPr>
        <p:txBody>
          <a:bodyPr>
            <a:normAutofit fontScale="90000"/>
          </a:bodyPr>
          <a:lstStyle/>
          <a:p>
            <a:pPr algn="ctr">
              <a:lnSpc>
                <a:spcPct val="115000"/>
              </a:lnSpc>
              <a:spcAft>
                <a:spcPts val="1000"/>
              </a:spcAft>
              <a:tabLst>
                <a:tab pos="2381250" algn="l"/>
              </a:tabLst>
            </a:pPr>
            <a:r>
              <a:rPr lang="ru-RU" sz="1800" b="1" dirty="0" smtClean="0">
                <a:effectLst>
                  <a:outerShdw blurRad="38100" dist="38100" dir="2700000" algn="tl">
                    <a:srgbClr val="000000">
                      <a:alpha val="43137"/>
                    </a:srgbClr>
                  </a:outerShdw>
                </a:effectLst>
              </a:rPr>
              <a:t/>
            </a:r>
            <a:br>
              <a:rPr lang="ru-RU" sz="1800" b="1" dirty="0" smtClean="0">
                <a:effectLst>
                  <a:outerShdw blurRad="38100" dist="38100" dir="2700000" algn="tl">
                    <a:srgbClr val="000000">
                      <a:alpha val="43137"/>
                    </a:srgbClr>
                  </a:outerShdw>
                </a:effectLst>
              </a:rPr>
            </a:br>
            <a:r>
              <a:rPr lang="ru-RU" sz="1800" b="1" dirty="0" smtClean="0">
                <a:effectLst>
                  <a:outerShdw blurRad="38100" dist="38100" dir="2700000" algn="tl">
                    <a:srgbClr val="000000">
                      <a:alpha val="43137"/>
                    </a:srgbClr>
                  </a:outerShdw>
                </a:effectLst>
              </a:rPr>
              <a:t/>
            </a:r>
            <a:br>
              <a:rPr lang="ru-RU" sz="1800" b="1" dirty="0" smtClean="0">
                <a:effectLst>
                  <a:outerShdw blurRad="38100" dist="38100" dir="2700000" algn="tl">
                    <a:srgbClr val="000000">
                      <a:alpha val="43137"/>
                    </a:srgbClr>
                  </a:outerShdw>
                </a:effectLst>
              </a:rPr>
            </a:br>
            <a:r>
              <a:rPr lang="ru-RU" sz="2200" b="1" dirty="0" err="1" smtClean="0">
                <a:effectLst>
                  <a:outerShdw blurRad="38100" dist="38100" dir="2700000" algn="tl">
                    <a:srgbClr val="000000">
                      <a:alpha val="43137"/>
                    </a:srgbClr>
                  </a:outerShdw>
                </a:effectLst>
              </a:rPr>
              <a:t>Баён</a:t>
            </a:r>
            <a:r>
              <a:rPr lang="ru-RU" sz="2200" b="1" dirty="0" smtClean="0">
                <a:effectLst>
                  <a:outerShdw blurRad="38100" dist="38100" dir="2700000" algn="tl">
                    <a:srgbClr val="000000">
                      <a:alpha val="43137"/>
                    </a:srgbClr>
                  </a:outerShdw>
                </a:effectLst>
              </a:rPr>
              <a:t> </a:t>
            </a:r>
            <a:r>
              <a:rPr lang="ru-RU" sz="2200" b="1" dirty="0" err="1">
                <a:effectLst>
                  <a:outerShdw blurRad="38100" dist="38100" dir="2700000" algn="tl">
                    <a:srgbClr val="000000">
                      <a:alpha val="43137"/>
                    </a:srgbClr>
                  </a:outerShdw>
                </a:effectLst>
              </a:rPr>
              <a:t>Раҳимов</a:t>
            </a:r>
            <a:r>
              <a:rPr lang="ru-RU" sz="2200" b="1" dirty="0" smtClean="0">
                <a:effectLst>
                  <a:outerShdw blurRad="38100" dist="38100" dir="2700000" algn="tl">
                    <a:srgbClr val="000000">
                      <a:alpha val="43137"/>
                    </a:srgbClr>
                  </a:outerShdw>
                </a:effectLst>
              </a:rPr>
              <a:t>. </a:t>
            </a:r>
            <a:r>
              <a:rPr lang="ru-RU" sz="2200" b="1" dirty="0" err="1">
                <a:effectLst>
                  <a:outerShdw blurRad="38100" dist="38100" dir="2700000" algn="tl">
                    <a:srgbClr val="000000">
                      <a:alpha val="43137"/>
                    </a:srgbClr>
                  </a:outerShdw>
                </a:effectLst>
              </a:rPr>
              <a:t>Абдулбоқӣ</a:t>
            </a:r>
            <a:r>
              <a:rPr lang="ru-RU" sz="2200" b="1" dirty="0">
                <a:effectLst>
                  <a:outerShdw blurRad="38100" dist="38100" dir="2700000" algn="tl">
                    <a:srgbClr val="000000">
                      <a:alpha val="43137"/>
                    </a:srgbClr>
                  </a:outerShdw>
                </a:effectLst>
              </a:rPr>
              <a:t> </a:t>
            </a:r>
            <a:r>
              <a:rPr lang="ru-RU" sz="2200" b="1" dirty="0" err="1">
                <a:effectLst>
                  <a:outerShdw blurRad="38100" dist="38100" dir="2700000" algn="tl">
                    <a:srgbClr val="000000">
                      <a:alpha val="43137"/>
                    </a:srgbClr>
                  </a:outerShdw>
                </a:effectLst>
              </a:rPr>
              <a:t>Нуров</a:t>
            </a:r>
            <a:r>
              <a:rPr lang="ru-RU" sz="1800" dirty="0">
                <a:effectLst>
                  <a:outerShdw blurRad="38100" dist="38100" dir="2700000" algn="tl">
                    <a:srgbClr val="000000">
                      <a:alpha val="43137"/>
                    </a:srgbClr>
                  </a:outerShdw>
                </a:effectLst>
              </a:rPr>
              <a:t/>
            </a:r>
            <a:br>
              <a:rPr lang="ru-RU" sz="1800" dirty="0">
                <a:effectLst>
                  <a:outerShdw blurRad="38100" dist="38100" dir="2700000" algn="tl">
                    <a:srgbClr val="000000">
                      <a:alpha val="43137"/>
                    </a:srgbClr>
                  </a:outerShdw>
                </a:effectLst>
              </a:rPr>
            </a:br>
            <a:r>
              <a:rPr lang="ru-RU" sz="2000" dirty="0">
                <a:effectLst>
                  <a:outerShdw blurRad="38100" dist="38100" dir="2700000" algn="tl">
                    <a:srgbClr val="000000">
                      <a:alpha val="43137"/>
                    </a:srgbClr>
                  </a:outerShdw>
                </a:effectLst>
              </a:rPr>
              <a:t/>
            </a:r>
            <a:br>
              <a:rPr lang="ru-RU" sz="2000" dirty="0">
                <a:effectLst>
                  <a:outerShdw blurRad="38100" dist="38100" dir="2700000" algn="tl">
                    <a:srgbClr val="000000">
                      <a:alpha val="43137"/>
                    </a:srgbClr>
                  </a:outerShdw>
                </a:effectLst>
              </a:rPr>
            </a:br>
            <a:endParaRPr lang="ru-RU" sz="2000" dirty="0">
              <a:solidFill>
                <a:schemeClr val="tx1"/>
              </a:solidFill>
              <a:effectLst>
                <a:outerShdw blurRad="38100" dist="38100" dir="2700000" algn="tl">
                  <a:srgbClr val="000000">
                    <a:alpha val="43137"/>
                  </a:srgbClr>
                </a:outerShdw>
              </a:effectLst>
              <a:latin typeface="Calibri"/>
              <a:ea typeface="Times New Roman"/>
              <a:cs typeface="Times New Roman"/>
            </a:endParaRPr>
          </a:p>
        </p:txBody>
      </p:sp>
      <p:sp>
        <p:nvSpPr>
          <p:cNvPr id="3" name="Объект 2"/>
          <p:cNvSpPr>
            <a:spLocks noGrp="1"/>
          </p:cNvSpPr>
          <p:nvPr>
            <p:ph idx="1"/>
          </p:nvPr>
        </p:nvSpPr>
        <p:spPr>
          <a:xfrm>
            <a:off x="5220072" y="2276872"/>
            <a:ext cx="3713616" cy="4320480"/>
          </a:xfrm>
          <a:solidFill>
            <a:srgbClr val="3399FF">
              <a:alpha val="10196"/>
            </a:srgbClr>
          </a:solidFill>
        </p:spPr>
        <p:txBody>
          <a:bodyPr>
            <a:normAutofit lnSpcReduction="10000"/>
          </a:bodyPr>
          <a:lstStyle/>
          <a:p>
            <a:pPr marL="82296" indent="0">
              <a:lnSpc>
                <a:spcPct val="115000"/>
              </a:lnSpc>
              <a:spcAft>
                <a:spcPts val="1000"/>
              </a:spcAft>
              <a:buNone/>
              <a:tabLst>
                <a:tab pos="228600" algn="l"/>
                <a:tab pos="2381250" algn="l"/>
              </a:tabLst>
            </a:pPr>
            <a:r>
              <a:rPr lang="ru-RU" sz="1800" b="1" dirty="0" err="1" smtClean="0">
                <a:latin typeface="Times New Roman Tj"/>
                <a:ea typeface="Times New Roman"/>
                <a:cs typeface="Times New Roman"/>
              </a:rPr>
              <a:t>Китоби</a:t>
            </a:r>
            <a:r>
              <a:rPr lang="ru-RU" sz="1800" b="1" dirty="0" smtClean="0">
                <a:latin typeface="Times New Roman Tj"/>
                <a:ea typeface="Times New Roman"/>
                <a:cs typeface="Times New Roman"/>
              </a:rPr>
              <a:t> </a:t>
            </a:r>
            <a:r>
              <a:rPr lang="ru-RU" sz="1800" b="1" dirty="0" err="1">
                <a:latin typeface="Times New Roman Tj"/>
                <a:ea typeface="Times New Roman"/>
                <a:cs typeface="Times New Roman"/>
              </a:rPr>
              <a:t>мазкур</a:t>
            </a:r>
            <a:r>
              <a:rPr lang="ru-RU" sz="1800" b="1" dirty="0">
                <a:latin typeface="Times New Roman Tj"/>
                <a:ea typeface="Times New Roman"/>
                <a:cs typeface="Times New Roman"/>
              </a:rPr>
              <a:t> дар </a:t>
            </a:r>
            <a:r>
              <a:rPr lang="ru-RU" sz="1800" b="1" dirty="0" err="1">
                <a:latin typeface="Times New Roman Tj"/>
                <a:ea typeface="Times New Roman"/>
                <a:cs typeface="Times New Roman"/>
              </a:rPr>
              <a:t>асоси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барномаи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курси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махсус</a:t>
            </a:r>
            <a:r>
              <a:rPr lang="ru-RU" sz="1800" b="1" dirty="0">
                <a:latin typeface="Times New Roman Tj"/>
                <a:ea typeface="Times New Roman"/>
                <a:cs typeface="Times New Roman"/>
              </a:rPr>
              <a:t> аз </a:t>
            </a:r>
            <a:r>
              <a:rPr lang="ru-RU" sz="1800" b="1" dirty="0" err="1">
                <a:latin typeface="Times New Roman Tj"/>
                <a:ea typeface="Times New Roman"/>
                <a:cs typeface="Times New Roman"/>
              </a:rPr>
              <a:t>педагогикаи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этникӣ</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ва</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халқии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мардуми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тоҷик</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бо</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назардошти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педагогикаи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ниёгон</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ва</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таълими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бисёрзинагӣ</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барои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донишҷўёни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донишгоҳҳо</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ва</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коллеҷҳои</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омўзгорӣ</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таълиф</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гардидааст</a:t>
            </a:r>
            <a:r>
              <a:rPr lang="ru-RU" sz="1800" b="1" dirty="0">
                <a:latin typeface="Times New Roman Tj"/>
                <a:ea typeface="Times New Roman"/>
                <a:cs typeface="Times New Roman"/>
              </a:rPr>
              <a:t>. Аз ин </a:t>
            </a:r>
            <a:r>
              <a:rPr lang="ru-RU" sz="1800" b="1" dirty="0" err="1">
                <a:latin typeface="Times New Roman Tj"/>
                <a:ea typeface="Times New Roman"/>
                <a:cs typeface="Times New Roman"/>
              </a:rPr>
              <a:t>китоб</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натанҳо</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донишҷўён</a:t>
            </a:r>
            <a:r>
              <a:rPr lang="ru-RU" sz="1800" b="1" dirty="0">
                <a:latin typeface="Times New Roman Tj"/>
                <a:ea typeface="Times New Roman"/>
                <a:cs typeface="Times New Roman"/>
              </a:rPr>
              <a:t>, балки </a:t>
            </a:r>
            <a:r>
              <a:rPr lang="ru-RU" sz="1800" b="1" dirty="0" err="1">
                <a:latin typeface="Times New Roman Tj"/>
                <a:ea typeface="Times New Roman"/>
                <a:cs typeface="Times New Roman"/>
              </a:rPr>
              <a:t>муаллимон</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мураббиён</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падару</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модарон</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ва</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дигар</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шахсоне</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ки</a:t>
            </a:r>
            <a:r>
              <a:rPr lang="ru-RU" sz="1800" b="1" dirty="0">
                <a:latin typeface="Times New Roman Tj"/>
                <a:ea typeface="Times New Roman"/>
                <a:cs typeface="Times New Roman"/>
              </a:rPr>
              <a:t> ба кори </a:t>
            </a:r>
            <a:r>
              <a:rPr lang="ru-RU" sz="1800" b="1" dirty="0" err="1">
                <a:latin typeface="Times New Roman Tj"/>
                <a:ea typeface="Times New Roman"/>
                <a:cs typeface="Times New Roman"/>
              </a:rPr>
              <a:t>тарбия</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ва</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таълим</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сару</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кор</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доранд</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метавонанд</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истифода</a:t>
            </a:r>
            <a:r>
              <a:rPr lang="ru-RU" sz="1800" b="1" dirty="0">
                <a:latin typeface="Times New Roman Tj"/>
                <a:ea typeface="Times New Roman"/>
                <a:cs typeface="Times New Roman"/>
              </a:rPr>
              <a:t> </a:t>
            </a:r>
            <a:r>
              <a:rPr lang="ru-RU" sz="1800" b="1" dirty="0" err="1">
                <a:latin typeface="Times New Roman Tj"/>
                <a:ea typeface="Times New Roman"/>
                <a:cs typeface="Times New Roman"/>
              </a:rPr>
              <a:t>намоянд</a:t>
            </a:r>
            <a:r>
              <a:rPr lang="ru-RU" sz="1800" b="1" dirty="0">
                <a:latin typeface="Times New Roman Tj"/>
                <a:ea typeface="Times New Roman"/>
                <a:cs typeface="Times New Roman"/>
              </a:rPr>
              <a:t>. </a:t>
            </a:r>
            <a:endParaRPr lang="ru-RU" sz="1400" b="1" dirty="0">
              <a:latin typeface="Calibri"/>
              <a:ea typeface="Times New Roman"/>
              <a:cs typeface="Times New Roman"/>
            </a:endParaRPr>
          </a:p>
          <a:p>
            <a:pPr marL="82296" indent="0">
              <a:buNone/>
            </a:pPr>
            <a:endParaRPr lang="ru-RU" sz="1800" b="1" dirty="0"/>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00100" y="0"/>
            <a:ext cx="8143900" cy="1390650"/>
          </a:xfrm>
          <a:prstGeom prst="rect">
            <a:avLst/>
          </a:prstGeom>
          <a:noFill/>
        </p:spPr>
      </p:pic>
      <p:sp>
        <p:nvSpPr>
          <p:cNvPr id="4" name="Прямоугольник 3"/>
          <p:cNvSpPr/>
          <p:nvPr/>
        </p:nvSpPr>
        <p:spPr>
          <a:xfrm>
            <a:off x="1115616" y="5013176"/>
            <a:ext cx="7848872" cy="400110"/>
          </a:xfrm>
          <a:prstGeom prst="rect">
            <a:avLst/>
          </a:prstGeom>
        </p:spPr>
        <p:txBody>
          <a:bodyPr wrap="square">
            <a:spAutoFit/>
          </a:bodyPr>
          <a:lstStyle/>
          <a:p>
            <a:pPr algn="just"/>
            <a:r>
              <a:rPr lang="ru-RU" sz="2000" dirty="0" smtClean="0">
                <a:latin typeface="Arial Narrow" pitchFamily="34" charset="0"/>
              </a:rPr>
              <a:t>	</a:t>
            </a:r>
            <a:endParaRPr lang="ru-RU" sz="2000" b="1" i="1" dirty="0">
              <a:solidFill>
                <a:schemeClr val="accent5">
                  <a:lumMod val="50000"/>
                </a:schemeClr>
              </a:solidFill>
            </a:endParaRPr>
          </a:p>
        </p:txBody>
      </p:sp>
      <p:pic>
        <p:nvPicPr>
          <p:cNvPr id="5" name="Picture 2" descr="E:\Факултети_педагогика\001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03648" y="1556792"/>
            <a:ext cx="3476171" cy="504056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53816" y="1525143"/>
            <a:ext cx="3744416" cy="648072"/>
          </a:xfrm>
          <a:solidFill>
            <a:srgbClr val="3399FF">
              <a:alpha val="10196"/>
            </a:srgbClr>
          </a:solidFill>
        </p:spPr>
        <p:txBody>
          <a:bodyPr>
            <a:normAutofit/>
          </a:bodyPr>
          <a:lstStyle/>
          <a:p>
            <a:pPr marL="457200" algn="ctr">
              <a:lnSpc>
                <a:spcPct val="115000"/>
              </a:lnSpc>
              <a:spcAft>
                <a:spcPts val="1000"/>
              </a:spcAft>
              <a:tabLst>
                <a:tab pos="2381250" algn="l"/>
              </a:tabLst>
            </a:pPr>
            <a:r>
              <a:rPr lang="ru-RU" sz="2000" b="1" dirty="0" err="1">
                <a:effectLst/>
              </a:rPr>
              <a:t>Баён</a:t>
            </a:r>
            <a:r>
              <a:rPr lang="ru-RU" sz="2000" b="1" dirty="0">
                <a:effectLst/>
              </a:rPr>
              <a:t> </a:t>
            </a:r>
            <a:r>
              <a:rPr lang="ru-RU" sz="2000" b="1" dirty="0" err="1">
                <a:effectLst/>
              </a:rPr>
              <a:t>Раҳимов</a:t>
            </a:r>
            <a:r>
              <a:rPr lang="ru-RU" sz="2000" b="1" dirty="0">
                <a:effectLst/>
              </a:rPr>
              <a:t>.</a:t>
            </a:r>
            <a:endParaRPr lang="ru-RU" sz="2000" dirty="0">
              <a:solidFill>
                <a:schemeClr val="accent3">
                  <a:lumMod val="50000"/>
                </a:schemeClr>
              </a:solidFill>
            </a:endParaRPr>
          </a:p>
        </p:txBody>
      </p:sp>
      <p:sp>
        <p:nvSpPr>
          <p:cNvPr id="3" name="Объект 2"/>
          <p:cNvSpPr>
            <a:spLocks noGrp="1"/>
          </p:cNvSpPr>
          <p:nvPr>
            <p:ph idx="1"/>
          </p:nvPr>
        </p:nvSpPr>
        <p:spPr>
          <a:xfrm>
            <a:off x="5243976" y="2276872"/>
            <a:ext cx="3713616" cy="4320480"/>
          </a:xfrm>
          <a:solidFill>
            <a:srgbClr val="3399FF">
              <a:alpha val="10196"/>
            </a:srgbClr>
          </a:solidFill>
        </p:spPr>
        <p:txBody>
          <a:bodyPr>
            <a:normAutofit/>
          </a:bodyPr>
          <a:lstStyle/>
          <a:p>
            <a:pPr marL="82296" indent="0">
              <a:buNone/>
            </a:pPr>
            <a:r>
              <a:rPr lang="ru-RU" sz="1800" dirty="0" err="1">
                <a:latin typeface="Times New Roman Tj"/>
                <a:ea typeface="Times New Roman"/>
                <a:cs typeface="Times New Roman"/>
              </a:rPr>
              <a:t>Китоби</a:t>
            </a:r>
            <a:r>
              <a:rPr lang="ru-RU" sz="1800" dirty="0">
                <a:latin typeface="Times New Roman Tj"/>
                <a:ea typeface="Times New Roman"/>
                <a:cs typeface="Times New Roman"/>
              </a:rPr>
              <a:t> </a:t>
            </a:r>
            <a:r>
              <a:rPr lang="ru-RU" sz="1800" dirty="0" err="1">
                <a:latin typeface="Times New Roman Tj"/>
                <a:ea typeface="Times New Roman"/>
                <a:cs typeface="Times New Roman"/>
              </a:rPr>
              <a:t>мазкур</a:t>
            </a:r>
            <a:r>
              <a:rPr lang="ru-RU" sz="1800" dirty="0">
                <a:latin typeface="Times New Roman Tj"/>
                <a:ea typeface="Times New Roman"/>
                <a:cs typeface="Times New Roman"/>
              </a:rPr>
              <a:t> дар </a:t>
            </a:r>
            <a:r>
              <a:rPr lang="ru-RU" sz="1800" dirty="0" err="1">
                <a:latin typeface="Times New Roman Tj"/>
                <a:ea typeface="Times New Roman"/>
                <a:cs typeface="Times New Roman"/>
              </a:rPr>
              <a:t>асоси</a:t>
            </a:r>
            <a:r>
              <a:rPr lang="ru-RU" sz="1800" dirty="0">
                <a:latin typeface="Times New Roman Tj"/>
                <a:ea typeface="Times New Roman"/>
                <a:cs typeface="Times New Roman"/>
              </a:rPr>
              <a:t> </a:t>
            </a:r>
            <a:r>
              <a:rPr lang="ru-RU" sz="1800" dirty="0" err="1">
                <a:latin typeface="Times New Roman Tj"/>
                <a:ea typeface="Times New Roman"/>
                <a:cs typeface="Times New Roman"/>
              </a:rPr>
              <a:t>барномаи</a:t>
            </a:r>
            <a:r>
              <a:rPr lang="ru-RU" sz="1800" dirty="0">
                <a:latin typeface="Times New Roman Tj"/>
                <a:ea typeface="Times New Roman"/>
                <a:cs typeface="Times New Roman"/>
              </a:rPr>
              <a:t> </a:t>
            </a:r>
            <a:r>
              <a:rPr lang="ru-RU" sz="1800" dirty="0" err="1">
                <a:latin typeface="Times New Roman Tj"/>
                <a:ea typeface="Times New Roman"/>
                <a:cs typeface="Times New Roman"/>
              </a:rPr>
              <a:t>фанни</a:t>
            </a:r>
            <a:r>
              <a:rPr lang="ru-RU" sz="1800" dirty="0">
                <a:latin typeface="Times New Roman Tj"/>
                <a:ea typeface="Times New Roman"/>
                <a:cs typeface="Times New Roman"/>
              </a:rPr>
              <a:t> </a:t>
            </a:r>
            <a:r>
              <a:rPr lang="ru-RU" sz="1800" dirty="0" err="1">
                <a:latin typeface="Times New Roman Tj"/>
                <a:ea typeface="Times New Roman"/>
                <a:cs typeface="Times New Roman"/>
              </a:rPr>
              <a:t>асосҳои</a:t>
            </a:r>
            <a:r>
              <a:rPr lang="ru-RU" sz="1800" dirty="0">
                <a:latin typeface="Times New Roman Tj"/>
                <a:ea typeface="Times New Roman"/>
                <a:cs typeface="Times New Roman"/>
              </a:rPr>
              <a:t> </a:t>
            </a:r>
            <a:r>
              <a:rPr lang="ru-RU" sz="1800" dirty="0" err="1">
                <a:latin typeface="Times New Roman Tj"/>
                <a:ea typeface="Times New Roman"/>
                <a:cs typeface="Times New Roman"/>
              </a:rPr>
              <a:t>педагогикаи</a:t>
            </a:r>
            <a:r>
              <a:rPr lang="ru-RU" sz="1800" dirty="0">
                <a:latin typeface="Times New Roman Tj"/>
                <a:ea typeface="Times New Roman"/>
                <a:cs typeface="Times New Roman"/>
              </a:rPr>
              <a:t> </a:t>
            </a:r>
            <a:r>
              <a:rPr lang="ru-RU" sz="1800" dirty="0" err="1">
                <a:latin typeface="Times New Roman Tj"/>
                <a:ea typeface="Times New Roman"/>
                <a:cs typeface="Times New Roman"/>
              </a:rPr>
              <a:t>коррексионӣ</a:t>
            </a:r>
            <a:r>
              <a:rPr lang="ru-RU" sz="1800" dirty="0">
                <a:latin typeface="Times New Roman Tj"/>
                <a:ea typeface="Times New Roman"/>
                <a:cs typeface="Times New Roman"/>
              </a:rPr>
              <a:t> (</a:t>
            </a:r>
            <a:r>
              <a:rPr lang="ru-RU" sz="1800" dirty="0" err="1">
                <a:latin typeface="Times New Roman Tj"/>
                <a:ea typeface="Times New Roman"/>
                <a:cs typeface="Times New Roman"/>
              </a:rPr>
              <a:t>ислоҳ</a:t>
            </a:r>
            <a:r>
              <a:rPr lang="ru-RU" sz="1800" dirty="0">
                <a:latin typeface="Times New Roman Tj"/>
                <a:ea typeface="Times New Roman"/>
                <a:cs typeface="Times New Roman"/>
              </a:rPr>
              <a:t>) </a:t>
            </a:r>
            <a:r>
              <a:rPr lang="ru-RU" sz="1800" dirty="0" err="1">
                <a:latin typeface="Times New Roman Tj"/>
                <a:ea typeface="Times New Roman"/>
                <a:cs typeface="Times New Roman"/>
              </a:rPr>
              <a:t>барои</a:t>
            </a:r>
            <a:r>
              <a:rPr lang="ru-RU" sz="1800" dirty="0">
                <a:latin typeface="Times New Roman Tj"/>
                <a:ea typeface="Times New Roman"/>
                <a:cs typeface="Times New Roman"/>
              </a:rPr>
              <a:t> </a:t>
            </a:r>
            <a:r>
              <a:rPr lang="ru-RU" sz="1800" dirty="0" err="1">
                <a:latin typeface="Times New Roman Tj"/>
                <a:ea typeface="Times New Roman"/>
                <a:cs typeface="Times New Roman"/>
              </a:rPr>
              <a:t>донишҷўёни</a:t>
            </a:r>
            <a:r>
              <a:rPr lang="ru-RU" sz="1800" dirty="0">
                <a:latin typeface="Times New Roman Tj"/>
                <a:ea typeface="Times New Roman"/>
                <a:cs typeface="Times New Roman"/>
              </a:rPr>
              <a:t> </a:t>
            </a:r>
            <a:r>
              <a:rPr lang="ru-RU" sz="1800" dirty="0" err="1">
                <a:latin typeface="Times New Roman Tj"/>
                <a:ea typeface="Times New Roman"/>
                <a:cs typeface="Times New Roman"/>
              </a:rPr>
              <a:t>донишгоҳҳои</a:t>
            </a:r>
            <a:r>
              <a:rPr lang="ru-RU" sz="1800" dirty="0">
                <a:latin typeface="Times New Roman Tj"/>
                <a:ea typeface="Times New Roman"/>
                <a:cs typeface="Times New Roman"/>
              </a:rPr>
              <a:t> </a:t>
            </a:r>
            <a:r>
              <a:rPr lang="ru-RU" sz="1800" dirty="0" err="1">
                <a:latin typeface="Times New Roman Tj"/>
                <a:ea typeface="Times New Roman"/>
                <a:cs typeface="Times New Roman"/>
              </a:rPr>
              <a:t>олии</a:t>
            </a:r>
            <a:r>
              <a:rPr lang="ru-RU" sz="1800" dirty="0">
                <a:latin typeface="Times New Roman Tj"/>
                <a:ea typeface="Times New Roman"/>
                <a:cs typeface="Times New Roman"/>
              </a:rPr>
              <a:t> </a:t>
            </a:r>
            <a:r>
              <a:rPr lang="ru-RU" sz="1800" dirty="0" err="1">
                <a:latin typeface="Times New Roman Tj"/>
                <a:ea typeface="Times New Roman"/>
                <a:cs typeface="Times New Roman"/>
              </a:rPr>
              <a:t>омўзгорӣ</a:t>
            </a:r>
            <a:r>
              <a:rPr lang="ru-RU" sz="1800" dirty="0">
                <a:latin typeface="Times New Roman Tj"/>
                <a:ea typeface="Times New Roman"/>
                <a:cs typeface="Times New Roman"/>
              </a:rPr>
              <a:t> </a:t>
            </a:r>
            <a:r>
              <a:rPr lang="ru-RU" sz="1800" dirty="0" err="1">
                <a:latin typeface="Times New Roman Tj"/>
                <a:ea typeface="Times New Roman"/>
                <a:cs typeface="Times New Roman"/>
              </a:rPr>
              <a:t>таълиф</a:t>
            </a:r>
            <a:r>
              <a:rPr lang="ru-RU" sz="1800" dirty="0">
                <a:latin typeface="Times New Roman Tj"/>
                <a:ea typeface="Times New Roman"/>
                <a:cs typeface="Times New Roman"/>
              </a:rPr>
              <a:t> </a:t>
            </a:r>
            <a:r>
              <a:rPr lang="ru-RU" sz="1800" dirty="0" err="1">
                <a:latin typeface="Times New Roman Tj"/>
                <a:ea typeface="Times New Roman"/>
                <a:cs typeface="Times New Roman"/>
              </a:rPr>
              <a:t>гардидааст</a:t>
            </a:r>
            <a:r>
              <a:rPr lang="ru-RU" sz="1800" dirty="0">
                <a:latin typeface="Times New Roman Tj"/>
                <a:ea typeface="Times New Roman"/>
                <a:cs typeface="Times New Roman"/>
              </a:rPr>
              <a:t>. Аз ин </a:t>
            </a:r>
            <a:r>
              <a:rPr lang="ru-RU" sz="1800" dirty="0" err="1">
                <a:latin typeface="Times New Roman Tj"/>
                <a:ea typeface="Times New Roman"/>
                <a:cs typeface="Times New Roman"/>
              </a:rPr>
              <a:t>китоб</a:t>
            </a:r>
            <a:r>
              <a:rPr lang="ru-RU" sz="1800" dirty="0">
                <a:latin typeface="Times New Roman Tj"/>
                <a:ea typeface="Times New Roman"/>
                <a:cs typeface="Times New Roman"/>
              </a:rPr>
              <a:t> </a:t>
            </a:r>
            <a:r>
              <a:rPr lang="ru-RU" sz="1800" dirty="0" err="1">
                <a:latin typeface="Times New Roman Tj"/>
                <a:ea typeface="Times New Roman"/>
                <a:cs typeface="Times New Roman"/>
              </a:rPr>
              <a:t>натанҳо</a:t>
            </a:r>
            <a:r>
              <a:rPr lang="ru-RU" sz="1800" dirty="0">
                <a:latin typeface="Times New Roman Tj"/>
                <a:ea typeface="Times New Roman"/>
                <a:cs typeface="Times New Roman"/>
              </a:rPr>
              <a:t> </a:t>
            </a:r>
            <a:r>
              <a:rPr lang="ru-RU" sz="1800" dirty="0" err="1">
                <a:latin typeface="Times New Roman Tj"/>
                <a:ea typeface="Times New Roman"/>
                <a:cs typeface="Times New Roman"/>
              </a:rPr>
              <a:t>донишҷўён</a:t>
            </a:r>
            <a:r>
              <a:rPr lang="ru-RU" sz="1800" dirty="0">
                <a:latin typeface="Times New Roman Tj"/>
                <a:ea typeface="Times New Roman"/>
                <a:cs typeface="Times New Roman"/>
              </a:rPr>
              <a:t>, балки </a:t>
            </a:r>
            <a:r>
              <a:rPr lang="ru-RU" sz="1800" dirty="0" err="1">
                <a:latin typeface="Times New Roman Tj"/>
                <a:ea typeface="Times New Roman"/>
                <a:cs typeface="Times New Roman"/>
              </a:rPr>
              <a:t>муаллимон</a:t>
            </a:r>
            <a:r>
              <a:rPr lang="ru-RU" sz="1800" dirty="0">
                <a:latin typeface="Times New Roman Tj"/>
                <a:ea typeface="Times New Roman"/>
                <a:cs typeface="Times New Roman"/>
              </a:rPr>
              <a:t>, </a:t>
            </a:r>
            <a:r>
              <a:rPr lang="ru-RU" sz="1800" dirty="0" err="1">
                <a:latin typeface="Times New Roman Tj"/>
                <a:ea typeface="Times New Roman"/>
                <a:cs typeface="Times New Roman"/>
              </a:rPr>
              <a:t>мураббиён</a:t>
            </a:r>
            <a:r>
              <a:rPr lang="ru-RU" sz="1800" dirty="0">
                <a:latin typeface="Times New Roman Tj"/>
                <a:ea typeface="Times New Roman"/>
                <a:cs typeface="Times New Roman"/>
              </a:rPr>
              <a:t>, </a:t>
            </a:r>
            <a:r>
              <a:rPr lang="ru-RU" sz="1800" dirty="0" err="1">
                <a:latin typeface="Times New Roman Tj"/>
                <a:ea typeface="Times New Roman"/>
                <a:cs typeface="Times New Roman"/>
              </a:rPr>
              <a:t>падару</a:t>
            </a:r>
            <a:r>
              <a:rPr lang="ru-RU" sz="1800" dirty="0">
                <a:latin typeface="Times New Roman Tj"/>
                <a:ea typeface="Times New Roman"/>
                <a:cs typeface="Times New Roman"/>
              </a:rPr>
              <a:t> </a:t>
            </a:r>
            <a:r>
              <a:rPr lang="ru-RU" sz="1800" dirty="0" err="1">
                <a:latin typeface="Times New Roman Tj"/>
                <a:ea typeface="Times New Roman"/>
                <a:cs typeface="Times New Roman"/>
              </a:rPr>
              <a:t>модарон</a:t>
            </a:r>
            <a:r>
              <a:rPr lang="ru-RU" sz="1800" dirty="0">
                <a:latin typeface="Times New Roman Tj"/>
                <a:ea typeface="Times New Roman"/>
                <a:cs typeface="Times New Roman"/>
              </a:rPr>
              <a:t>  </a:t>
            </a:r>
            <a:r>
              <a:rPr lang="ru-RU" sz="1800" dirty="0" err="1">
                <a:latin typeface="Times New Roman Tj"/>
                <a:ea typeface="Times New Roman"/>
                <a:cs typeface="Times New Roman"/>
              </a:rPr>
              <a:t>ва</a:t>
            </a:r>
            <a:r>
              <a:rPr lang="ru-RU" sz="1800" dirty="0">
                <a:latin typeface="Times New Roman Tj"/>
                <a:ea typeface="Times New Roman"/>
                <a:cs typeface="Times New Roman"/>
              </a:rPr>
              <a:t> </a:t>
            </a:r>
            <a:r>
              <a:rPr lang="ru-RU" sz="1800" dirty="0" err="1">
                <a:latin typeface="Times New Roman Tj"/>
                <a:ea typeface="Times New Roman"/>
                <a:cs typeface="Times New Roman"/>
              </a:rPr>
              <a:t>дигар</a:t>
            </a:r>
            <a:r>
              <a:rPr lang="ru-RU" sz="1800" dirty="0">
                <a:latin typeface="Times New Roman Tj"/>
                <a:ea typeface="Times New Roman"/>
                <a:cs typeface="Times New Roman"/>
              </a:rPr>
              <a:t> </a:t>
            </a:r>
            <a:r>
              <a:rPr lang="ru-RU" sz="1800" dirty="0" err="1">
                <a:latin typeface="Times New Roman Tj"/>
                <a:ea typeface="Times New Roman"/>
                <a:cs typeface="Times New Roman"/>
              </a:rPr>
              <a:t>шахсоне</a:t>
            </a:r>
            <a:r>
              <a:rPr lang="ru-RU" sz="1800" dirty="0">
                <a:latin typeface="Times New Roman Tj"/>
                <a:ea typeface="Times New Roman"/>
                <a:cs typeface="Times New Roman"/>
              </a:rPr>
              <a:t>, </a:t>
            </a:r>
            <a:r>
              <a:rPr lang="ru-RU" sz="1800" dirty="0" err="1">
                <a:latin typeface="Times New Roman Tj"/>
                <a:ea typeface="Times New Roman"/>
                <a:cs typeface="Times New Roman"/>
              </a:rPr>
              <a:t>ки</a:t>
            </a:r>
            <a:r>
              <a:rPr lang="ru-RU" sz="1800" dirty="0">
                <a:latin typeface="Times New Roman Tj"/>
                <a:ea typeface="Times New Roman"/>
                <a:cs typeface="Times New Roman"/>
              </a:rPr>
              <a:t> ба кори </a:t>
            </a:r>
            <a:r>
              <a:rPr lang="ru-RU" sz="1800" dirty="0" err="1">
                <a:latin typeface="Times New Roman Tj"/>
                <a:ea typeface="Times New Roman"/>
                <a:cs typeface="Times New Roman"/>
              </a:rPr>
              <a:t>тарбия</a:t>
            </a:r>
            <a:r>
              <a:rPr lang="ru-RU" sz="1800" dirty="0">
                <a:latin typeface="Times New Roman Tj"/>
                <a:ea typeface="Times New Roman"/>
                <a:cs typeface="Times New Roman"/>
              </a:rPr>
              <a:t> </a:t>
            </a:r>
            <a:r>
              <a:rPr lang="ru-RU" sz="1800" dirty="0" err="1">
                <a:latin typeface="Times New Roman Tj"/>
                <a:ea typeface="Times New Roman"/>
                <a:cs typeface="Times New Roman"/>
              </a:rPr>
              <a:t>ва</a:t>
            </a:r>
            <a:r>
              <a:rPr lang="ru-RU" sz="1800" dirty="0">
                <a:latin typeface="Times New Roman Tj"/>
                <a:ea typeface="Times New Roman"/>
                <a:cs typeface="Times New Roman"/>
              </a:rPr>
              <a:t> </a:t>
            </a:r>
            <a:r>
              <a:rPr lang="ru-RU" sz="1800" dirty="0" err="1">
                <a:latin typeface="Times New Roman Tj"/>
                <a:ea typeface="Times New Roman"/>
                <a:cs typeface="Times New Roman"/>
              </a:rPr>
              <a:t>таълим</a:t>
            </a:r>
            <a:r>
              <a:rPr lang="ru-RU" sz="1800" dirty="0">
                <a:latin typeface="Times New Roman Tj"/>
                <a:ea typeface="Times New Roman"/>
                <a:cs typeface="Times New Roman"/>
              </a:rPr>
              <a:t> </a:t>
            </a:r>
            <a:r>
              <a:rPr lang="ru-RU" sz="1800" dirty="0" err="1">
                <a:latin typeface="Times New Roman Tj"/>
                <a:ea typeface="Times New Roman"/>
                <a:cs typeface="Times New Roman"/>
              </a:rPr>
              <a:t>сару</a:t>
            </a:r>
            <a:r>
              <a:rPr lang="ru-RU" sz="1800" dirty="0">
                <a:latin typeface="Times New Roman Tj"/>
                <a:ea typeface="Times New Roman"/>
                <a:cs typeface="Times New Roman"/>
              </a:rPr>
              <a:t> </a:t>
            </a:r>
            <a:r>
              <a:rPr lang="ru-RU" sz="1800" dirty="0" err="1">
                <a:latin typeface="Times New Roman Tj"/>
                <a:ea typeface="Times New Roman"/>
                <a:cs typeface="Times New Roman"/>
              </a:rPr>
              <a:t>кор</a:t>
            </a:r>
            <a:r>
              <a:rPr lang="ru-RU" sz="1800" dirty="0">
                <a:latin typeface="Times New Roman Tj"/>
                <a:ea typeface="Times New Roman"/>
                <a:cs typeface="Times New Roman"/>
              </a:rPr>
              <a:t> </a:t>
            </a:r>
            <a:r>
              <a:rPr lang="ru-RU" sz="1800" dirty="0" err="1">
                <a:latin typeface="Times New Roman Tj"/>
                <a:ea typeface="Times New Roman"/>
                <a:cs typeface="Times New Roman"/>
              </a:rPr>
              <a:t>доранд</a:t>
            </a:r>
            <a:r>
              <a:rPr lang="ru-RU" sz="1800" dirty="0">
                <a:latin typeface="Times New Roman Tj"/>
                <a:ea typeface="Times New Roman"/>
                <a:cs typeface="Times New Roman"/>
              </a:rPr>
              <a:t>, </a:t>
            </a:r>
            <a:r>
              <a:rPr lang="ru-RU" sz="1800" dirty="0" err="1">
                <a:latin typeface="Times New Roman Tj"/>
                <a:ea typeface="Times New Roman"/>
                <a:cs typeface="Times New Roman"/>
              </a:rPr>
              <a:t>метавонанд</a:t>
            </a:r>
            <a:r>
              <a:rPr lang="ru-RU" sz="1800" dirty="0">
                <a:latin typeface="Times New Roman Tj"/>
                <a:ea typeface="Times New Roman"/>
                <a:cs typeface="Times New Roman"/>
              </a:rPr>
              <a:t> </a:t>
            </a:r>
            <a:r>
              <a:rPr lang="ru-RU" sz="1800" dirty="0" err="1">
                <a:latin typeface="Times New Roman Tj"/>
                <a:ea typeface="Times New Roman"/>
                <a:cs typeface="Times New Roman"/>
              </a:rPr>
              <a:t>истифода</a:t>
            </a:r>
            <a:r>
              <a:rPr lang="ru-RU" sz="1800" dirty="0">
                <a:latin typeface="Times New Roman Tj"/>
                <a:ea typeface="Times New Roman"/>
                <a:cs typeface="Times New Roman"/>
              </a:rPr>
              <a:t> </a:t>
            </a:r>
            <a:r>
              <a:rPr lang="ru-RU" sz="1800" dirty="0" err="1">
                <a:latin typeface="Times New Roman Tj"/>
                <a:ea typeface="Times New Roman"/>
                <a:cs typeface="Times New Roman"/>
              </a:rPr>
              <a:t>намоянд</a:t>
            </a:r>
            <a:r>
              <a:rPr lang="ru-RU" sz="1800" dirty="0">
                <a:latin typeface="Times New Roman Tj"/>
                <a:ea typeface="Times New Roman"/>
                <a:cs typeface="Times New Roman"/>
              </a:rPr>
              <a:t>.</a:t>
            </a:r>
            <a:endParaRPr lang="ru-RU" sz="1800" dirty="0"/>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00100" y="-54938"/>
            <a:ext cx="8143900" cy="1390650"/>
          </a:xfrm>
          <a:prstGeom prst="rect">
            <a:avLst/>
          </a:prstGeom>
          <a:noFill/>
        </p:spPr>
      </p:pic>
      <p:sp>
        <p:nvSpPr>
          <p:cNvPr id="4" name="Прямоугольник 3"/>
          <p:cNvSpPr/>
          <p:nvPr/>
        </p:nvSpPr>
        <p:spPr>
          <a:xfrm>
            <a:off x="1115616" y="5013176"/>
            <a:ext cx="7848872" cy="400110"/>
          </a:xfrm>
          <a:prstGeom prst="rect">
            <a:avLst/>
          </a:prstGeom>
        </p:spPr>
        <p:txBody>
          <a:bodyPr wrap="square">
            <a:spAutoFit/>
          </a:bodyPr>
          <a:lstStyle/>
          <a:p>
            <a:pPr lvl="0" algn="just"/>
            <a:r>
              <a:rPr lang="ru-RU" sz="2000" dirty="0" smtClean="0">
                <a:latin typeface="Arial Narrow" pitchFamily="34" charset="0"/>
              </a:rPr>
              <a:t>	</a:t>
            </a:r>
            <a:endParaRPr lang="ru-RU" sz="2000" b="1" i="1" dirty="0">
              <a:solidFill>
                <a:schemeClr val="accent5">
                  <a:lumMod val="50000"/>
                </a:schemeClr>
              </a:solidFill>
            </a:endParaRPr>
          </a:p>
        </p:txBody>
      </p:sp>
      <p:sp>
        <p:nvSpPr>
          <p:cNvPr id="6" name="Прямоугольник 5"/>
          <p:cNvSpPr/>
          <p:nvPr/>
        </p:nvSpPr>
        <p:spPr>
          <a:xfrm>
            <a:off x="1691680" y="1556792"/>
            <a:ext cx="269626" cy="584775"/>
          </a:xfrm>
          <a:prstGeom prst="rect">
            <a:avLst/>
          </a:prstGeom>
        </p:spPr>
        <p:txBody>
          <a:bodyPr wrap="none">
            <a:spAutoFit/>
          </a:bodyPr>
          <a:lstStyle/>
          <a:p>
            <a:r>
              <a:rPr lang="ru-RU" sz="3200" b="1" dirty="0" smtClean="0"/>
              <a:t> </a:t>
            </a:r>
            <a:endParaRPr lang="ru-RU" sz="3200" dirty="0"/>
          </a:p>
        </p:txBody>
      </p:sp>
      <p:pic>
        <p:nvPicPr>
          <p:cNvPr id="5" name="Picture 2" descr="E:\Факултети_педагогика\001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504" y="1556792"/>
            <a:ext cx="3296712" cy="496855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1556792"/>
            <a:ext cx="3753664" cy="720080"/>
          </a:xfrm>
          <a:solidFill>
            <a:srgbClr val="3399FF">
              <a:alpha val="10196"/>
            </a:srgbClr>
          </a:solidFill>
        </p:spPr>
        <p:txBody>
          <a:bodyPr>
            <a:noAutofit/>
          </a:bodyPr>
          <a:lstStyle/>
          <a:p>
            <a:pPr algn="ctr">
              <a:lnSpc>
                <a:spcPct val="115000"/>
              </a:lnSpc>
              <a:spcAft>
                <a:spcPts val="0"/>
              </a:spcAft>
            </a:pPr>
            <a:r>
              <a:rPr lang="ru-RU" sz="2000" b="1" dirty="0" smtClean="0">
                <a:effectLst/>
                <a:latin typeface="Times New Roman Tj"/>
                <a:ea typeface="Times New Roman"/>
                <a:cs typeface="Times New Roman"/>
              </a:rPr>
              <a:t/>
            </a:r>
            <a:br>
              <a:rPr lang="ru-RU" sz="2000" b="1" dirty="0" smtClean="0">
                <a:effectLst/>
                <a:latin typeface="Times New Roman Tj"/>
                <a:ea typeface="Times New Roman"/>
                <a:cs typeface="Times New Roman"/>
              </a:rPr>
            </a:br>
            <a:r>
              <a:rPr lang="ru-RU" sz="2000" b="1" dirty="0" err="1">
                <a:effectLst/>
              </a:rPr>
              <a:t>Абдулбоқӣ</a:t>
            </a:r>
            <a:r>
              <a:rPr lang="ru-RU" sz="2000" b="1" dirty="0">
                <a:effectLst/>
              </a:rPr>
              <a:t> </a:t>
            </a:r>
            <a:r>
              <a:rPr lang="ru-RU" sz="2000" b="1" dirty="0" err="1" smtClean="0">
                <a:effectLst/>
              </a:rPr>
              <a:t>Нуров</a:t>
            </a:r>
            <a:r>
              <a:rPr lang="ru-RU" sz="2000" b="1" dirty="0" smtClean="0">
                <a:effectLst/>
              </a:rPr>
              <a:t>. </a:t>
            </a:r>
            <a:r>
              <a:rPr lang="ru-RU" sz="2000" b="1" dirty="0" err="1" smtClean="0">
                <a:effectLst/>
              </a:rPr>
              <a:t>Ҳабиб</a:t>
            </a:r>
            <a:r>
              <a:rPr lang="ru-RU" sz="2000" b="1" dirty="0" smtClean="0">
                <a:effectLst/>
              </a:rPr>
              <a:t> </a:t>
            </a:r>
            <a:r>
              <a:rPr lang="ru-RU" sz="2000" b="1" dirty="0" err="1">
                <a:effectLst/>
              </a:rPr>
              <a:t>Искадаров</a:t>
            </a:r>
            <a:r>
              <a:rPr lang="ru-RU" sz="2000" dirty="0">
                <a:effectLst/>
                <a:latin typeface="Calibri"/>
                <a:ea typeface="Times New Roman"/>
                <a:cs typeface="Times New Roman"/>
              </a:rPr>
              <a:t/>
            </a:r>
            <a:br>
              <a:rPr lang="ru-RU" sz="2000" dirty="0">
                <a:effectLst/>
                <a:latin typeface="Calibri"/>
                <a:ea typeface="Times New Roman"/>
                <a:cs typeface="Times New Roman"/>
              </a:rPr>
            </a:br>
            <a:endParaRPr lang="ru-RU" sz="2000" dirty="0">
              <a:solidFill>
                <a:schemeClr val="tx1"/>
              </a:solidFill>
            </a:endParaRPr>
          </a:p>
        </p:txBody>
      </p:sp>
      <p:sp>
        <p:nvSpPr>
          <p:cNvPr id="3" name="Объект 2"/>
          <p:cNvSpPr>
            <a:spLocks noGrp="1"/>
          </p:cNvSpPr>
          <p:nvPr>
            <p:ph idx="1"/>
          </p:nvPr>
        </p:nvSpPr>
        <p:spPr>
          <a:xfrm>
            <a:off x="5148064" y="2348880"/>
            <a:ext cx="3785624" cy="4321495"/>
          </a:xfrm>
          <a:solidFill>
            <a:srgbClr val="3399FF">
              <a:alpha val="10196"/>
            </a:srgbClr>
          </a:solidFill>
        </p:spPr>
        <p:txBody>
          <a:bodyPr>
            <a:normAutofit/>
          </a:bodyPr>
          <a:lstStyle/>
          <a:p>
            <a:pPr marL="82296" indent="0">
              <a:lnSpc>
                <a:spcPct val="115000"/>
              </a:lnSpc>
              <a:spcAft>
                <a:spcPts val="1000"/>
              </a:spcAft>
              <a:buNone/>
              <a:tabLst>
                <a:tab pos="1581150" algn="l"/>
                <a:tab pos="2381250" algn="l"/>
              </a:tabLst>
            </a:pPr>
            <a:r>
              <a:rPr lang="ru-RU" sz="1800" dirty="0">
                <a:latin typeface="Times New Roman Tj"/>
                <a:ea typeface="Times New Roman"/>
                <a:cs typeface="Times New Roman"/>
              </a:rPr>
              <a:t>Ин </a:t>
            </a:r>
            <a:r>
              <a:rPr lang="ru-RU" sz="1800" dirty="0" err="1">
                <a:latin typeface="Times New Roman Tj"/>
                <a:ea typeface="Times New Roman"/>
                <a:cs typeface="Times New Roman"/>
              </a:rPr>
              <a:t>китоб</a:t>
            </a:r>
            <a:r>
              <a:rPr lang="ru-RU" sz="1800" dirty="0">
                <a:latin typeface="Times New Roman Tj"/>
                <a:ea typeface="Times New Roman"/>
                <a:cs typeface="Times New Roman"/>
              </a:rPr>
              <a:t> </a:t>
            </a:r>
            <a:r>
              <a:rPr lang="ru-RU" sz="1800" dirty="0" err="1">
                <a:latin typeface="Times New Roman Tj"/>
                <a:ea typeface="Times New Roman"/>
                <a:cs typeface="Times New Roman"/>
              </a:rPr>
              <a:t>асосан</a:t>
            </a:r>
            <a:r>
              <a:rPr lang="ru-RU" sz="1800" dirty="0">
                <a:latin typeface="Times New Roman Tj"/>
                <a:ea typeface="Times New Roman"/>
                <a:cs typeface="Times New Roman"/>
              </a:rPr>
              <a:t> </a:t>
            </a:r>
            <a:r>
              <a:rPr lang="ru-RU" sz="1800" dirty="0" err="1">
                <a:latin typeface="Times New Roman Tj"/>
                <a:ea typeface="Times New Roman"/>
                <a:cs typeface="Times New Roman"/>
              </a:rPr>
              <a:t>барои</a:t>
            </a:r>
            <a:r>
              <a:rPr lang="ru-RU" sz="1800" dirty="0">
                <a:latin typeface="Times New Roman Tj"/>
                <a:ea typeface="Times New Roman"/>
                <a:cs typeface="Times New Roman"/>
              </a:rPr>
              <a:t> </a:t>
            </a:r>
            <a:r>
              <a:rPr lang="ru-RU" sz="1800" dirty="0" err="1">
                <a:latin typeface="Times New Roman Tj"/>
                <a:ea typeface="Times New Roman"/>
                <a:cs typeface="Times New Roman"/>
              </a:rPr>
              <a:t>омўзгорони</a:t>
            </a:r>
            <a:r>
              <a:rPr lang="ru-RU" sz="1800" dirty="0">
                <a:latin typeface="Times New Roman Tj"/>
                <a:ea typeface="Times New Roman"/>
                <a:cs typeface="Times New Roman"/>
              </a:rPr>
              <a:t> </a:t>
            </a:r>
            <a:r>
              <a:rPr lang="ru-RU" sz="1800" dirty="0" err="1">
                <a:latin typeface="Times New Roman Tj"/>
                <a:ea typeface="Times New Roman"/>
                <a:cs typeface="Times New Roman"/>
              </a:rPr>
              <a:t>Донишгоҳи</a:t>
            </a:r>
            <a:r>
              <a:rPr lang="ru-RU" sz="1800" dirty="0">
                <a:latin typeface="Times New Roman Tj"/>
                <a:ea typeface="Times New Roman"/>
                <a:cs typeface="Times New Roman"/>
              </a:rPr>
              <a:t> </a:t>
            </a:r>
            <a:r>
              <a:rPr lang="ru-RU" sz="1800" dirty="0" err="1">
                <a:latin typeface="Times New Roman Tj"/>
                <a:ea typeface="Times New Roman"/>
                <a:cs typeface="Times New Roman"/>
              </a:rPr>
              <a:t>давлатии</a:t>
            </a:r>
            <a:r>
              <a:rPr lang="ru-RU" sz="1800" dirty="0">
                <a:latin typeface="Times New Roman Tj"/>
                <a:ea typeface="Times New Roman"/>
                <a:cs typeface="Times New Roman"/>
              </a:rPr>
              <a:t> </a:t>
            </a:r>
            <a:r>
              <a:rPr lang="ru-RU" sz="1800" dirty="0" err="1">
                <a:latin typeface="Times New Roman Tj"/>
                <a:ea typeface="Times New Roman"/>
                <a:cs typeface="Times New Roman"/>
              </a:rPr>
              <a:t>омўзгории</a:t>
            </a:r>
            <a:r>
              <a:rPr lang="ru-RU" sz="1800" dirty="0">
                <a:latin typeface="Times New Roman Tj"/>
                <a:ea typeface="Times New Roman"/>
                <a:cs typeface="Times New Roman"/>
              </a:rPr>
              <a:t> </a:t>
            </a:r>
            <a:r>
              <a:rPr lang="ru-RU" sz="1800" dirty="0" err="1">
                <a:latin typeface="Times New Roman Tj"/>
                <a:ea typeface="Times New Roman"/>
                <a:cs typeface="Times New Roman"/>
              </a:rPr>
              <a:t>Тоҷикистон</a:t>
            </a:r>
            <a:r>
              <a:rPr lang="ru-RU" sz="1800" dirty="0">
                <a:latin typeface="Times New Roman Tj"/>
                <a:ea typeface="Times New Roman"/>
                <a:cs typeface="Times New Roman"/>
              </a:rPr>
              <a:t> ба </a:t>
            </a:r>
            <a:r>
              <a:rPr lang="ru-RU" sz="1800" dirty="0" err="1">
                <a:latin typeface="Times New Roman Tj"/>
                <a:ea typeface="Times New Roman"/>
                <a:cs typeface="Times New Roman"/>
              </a:rPr>
              <a:t>номи</a:t>
            </a:r>
            <a:r>
              <a:rPr lang="ru-RU" sz="1800" dirty="0">
                <a:latin typeface="Times New Roman Tj"/>
                <a:ea typeface="Times New Roman"/>
                <a:cs typeface="Times New Roman"/>
              </a:rPr>
              <a:t> </a:t>
            </a:r>
            <a:r>
              <a:rPr lang="ru-RU" sz="1800" dirty="0" err="1">
                <a:latin typeface="Times New Roman Tj"/>
                <a:ea typeface="Times New Roman"/>
                <a:cs typeface="Times New Roman"/>
              </a:rPr>
              <a:t>С.Айнӣ</a:t>
            </a:r>
            <a:r>
              <a:rPr lang="ru-RU" sz="1800" dirty="0">
                <a:latin typeface="Times New Roman Tj"/>
                <a:ea typeface="Times New Roman"/>
                <a:cs typeface="Times New Roman"/>
              </a:rPr>
              <a:t> </a:t>
            </a:r>
            <a:r>
              <a:rPr lang="ru-RU" sz="1800" dirty="0" err="1">
                <a:latin typeface="Times New Roman Tj"/>
                <a:ea typeface="Times New Roman"/>
                <a:cs typeface="Times New Roman"/>
              </a:rPr>
              <a:t>ва</a:t>
            </a:r>
            <a:r>
              <a:rPr lang="ru-RU" sz="1800" dirty="0">
                <a:latin typeface="Times New Roman Tj"/>
                <a:ea typeface="Times New Roman"/>
                <a:cs typeface="Times New Roman"/>
              </a:rPr>
              <a:t> </a:t>
            </a:r>
            <a:r>
              <a:rPr lang="ru-RU" sz="1800" dirty="0" err="1">
                <a:latin typeface="Times New Roman Tj"/>
                <a:ea typeface="Times New Roman"/>
                <a:cs typeface="Times New Roman"/>
              </a:rPr>
              <a:t>донишҷўёни</a:t>
            </a:r>
            <a:r>
              <a:rPr lang="ru-RU" sz="1800" dirty="0">
                <a:latin typeface="Times New Roman Tj"/>
                <a:ea typeface="Times New Roman"/>
                <a:cs typeface="Times New Roman"/>
              </a:rPr>
              <a:t> </a:t>
            </a:r>
            <a:r>
              <a:rPr lang="ru-RU" sz="1800" dirty="0" err="1">
                <a:latin typeface="Times New Roman Tj"/>
                <a:ea typeface="Times New Roman"/>
                <a:cs typeface="Times New Roman"/>
              </a:rPr>
              <a:t>донишҷуўёни</a:t>
            </a:r>
            <a:r>
              <a:rPr lang="ru-RU" sz="1800" dirty="0">
                <a:latin typeface="Times New Roman Tj"/>
                <a:ea typeface="Times New Roman"/>
                <a:cs typeface="Times New Roman"/>
              </a:rPr>
              <a:t> он </a:t>
            </a:r>
            <a:r>
              <a:rPr lang="ru-RU" sz="1800" dirty="0" err="1">
                <a:latin typeface="Times New Roman Tj"/>
                <a:ea typeface="Times New Roman"/>
                <a:cs typeface="Times New Roman"/>
              </a:rPr>
              <a:t>тартиб</a:t>
            </a:r>
            <a:r>
              <a:rPr lang="ru-RU" sz="1800" dirty="0">
                <a:latin typeface="Times New Roman Tj"/>
                <a:ea typeface="Times New Roman"/>
                <a:cs typeface="Times New Roman"/>
              </a:rPr>
              <a:t> </a:t>
            </a:r>
            <a:r>
              <a:rPr lang="ru-RU" sz="1800" dirty="0" err="1">
                <a:latin typeface="Times New Roman Tj"/>
                <a:ea typeface="Times New Roman"/>
                <a:cs typeface="Times New Roman"/>
              </a:rPr>
              <a:t>дода</a:t>
            </a:r>
            <a:r>
              <a:rPr lang="ru-RU" sz="1800" dirty="0">
                <a:latin typeface="Times New Roman Tj"/>
                <a:ea typeface="Times New Roman"/>
                <a:cs typeface="Times New Roman"/>
              </a:rPr>
              <a:t> </a:t>
            </a:r>
            <a:r>
              <a:rPr lang="ru-RU" sz="1800" dirty="0" err="1">
                <a:latin typeface="Times New Roman Tj"/>
                <a:ea typeface="Times New Roman"/>
                <a:cs typeface="Times New Roman"/>
              </a:rPr>
              <a:t>шудааст</a:t>
            </a:r>
            <a:r>
              <a:rPr lang="ru-RU" sz="1800" dirty="0">
                <a:latin typeface="Times New Roman Tj"/>
                <a:ea typeface="Times New Roman"/>
                <a:cs typeface="Times New Roman"/>
              </a:rPr>
              <a:t>. Аз он ба </a:t>
            </a:r>
            <a:r>
              <a:rPr lang="ru-RU" sz="1800" dirty="0" err="1">
                <a:latin typeface="Times New Roman Tj"/>
                <a:ea typeface="Times New Roman"/>
                <a:cs typeface="Times New Roman"/>
              </a:rPr>
              <a:t>хубӣ</a:t>
            </a:r>
            <a:r>
              <a:rPr lang="ru-RU" sz="1800" dirty="0">
                <a:latin typeface="Times New Roman Tj"/>
                <a:ea typeface="Times New Roman"/>
                <a:cs typeface="Times New Roman"/>
              </a:rPr>
              <a:t> </a:t>
            </a:r>
            <a:r>
              <a:rPr lang="ru-RU" sz="1800" dirty="0" err="1">
                <a:latin typeface="Times New Roman Tj"/>
                <a:ea typeface="Times New Roman"/>
                <a:cs typeface="Times New Roman"/>
              </a:rPr>
              <a:t>ва</a:t>
            </a:r>
            <a:r>
              <a:rPr lang="ru-RU" sz="1800" dirty="0">
                <a:latin typeface="Times New Roman Tj"/>
                <a:ea typeface="Times New Roman"/>
                <a:cs typeface="Times New Roman"/>
              </a:rPr>
              <a:t> </a:t>
            </a:r>
            <a:r>
              <a:rPr lang="ru-RU" sz="1800" dirty="0" err="1">
                <a:latin typeface="Times New Roman Tj"/>
                <a:ea typeface="Times New Roman"/>
                <a:cs typeface="Times New Roman"/>
              </a:rPr>
              <a:t>пурра</a:t>
            </a:r>
            <a:r>
              <a:rPr lang="ru-RU" sz="1800" dirty="0">
                <a:latin typeface="Times New Roman Tj"/>
                <a:ea typeface="Times New Roman"/>
                <a:cs typeface="Times New Roman"/>
              </a:rPr>
              <a:t> </a:t>
            </a:r>
            <a:r>
              <a:rPr lang="ru-RU" sz="1800" dirty="0" err="1">
                <a:latin typeface="Times New Roman Tj"/>
                <a:ea typeface="Times New Roman"/>
                <a:cs typeface="Times New Roman"/>
              </a:rPr>
              <a:t>кормандони</a:t>
            </a:r>
            <a:r>
              <a:rPr lang="ru-RU" sz="1800" dirty="0">
                <a:latin typeface="Times New Roman Tj"/>
                <a:ea typeface="Times New Roman"/>
                <a:cs typeface="Times New Roman"/>
              </a:rPr>
              <a:t> </a:t>
            </a:r>
            <a:r>
              <a:rPr lang="ru-RU" sz="1800" dirty="0" err="1">
                <a:latin typeface="Times New Roman Tj"/>
                <a:ea typeface="Times New Roman"/>
                <a:cs typeface="Times New Roman"/>
              </a:rPr>
              <a:t>мақомоти</a:t>
            </a:r>
            <a:r>
              <a:rPr lang="ru-RU" sz="1800" dirty="0">
                <a:latin typeface="Times New Roman Tj"/>
                <a:ea typeface="Times New Roman"/>
                <a:cs typeface="Times New Roman"/>
              </a:rPr>
              <a:t> </a:t>
            </a:r>
            <a:r>
              <a:rPr lang="ru-RU" sz="1800" dirty="0" err="1">
                <a:latin typeface="Times New Roman Tj"/>
                <a:ea typeface="Times New Roman"/>
                <a:cs typeface="Times New Roman"/>
              </a:rPr>
              <a:t>идораи</a:t>
            </a:r>
            <a:r>
              <a:rPr lang="ru-RU" sz="1800" dirty="0">
                <a:latin typeface="Times New Roman Tj"/>
                <a:ea typeface="Times New Roman"/>
                <a:cs typeface="Times New Roman"/>
              </a:rPr>
              <a:t> </a:t>
            </a:r>
            <a:r>
              <a:rPr lang="ru-RU" sz="1800" dirty="0" err="1">
                <a:latin typeface="Times New Roman Tj"/>
                <a:ea typeface="Times New Roman"/>
                <a:cs typeface="Times New Roman"/>
              </a:rPr>
              <a:t>маориф</a:t>
            </a:r>
            <a:r>
              <a:rPr lang="ru-RU" sz="1800" dirty="0">
                <a:latin typeface="Times New Roman Tj"/>
                <a:ea typeface="Times New Roman"/>
                <a:cs typeface="Times New Roman"/>
              </a:rPr>
              <a:t>, </a:t>
            </a:r>
            <a:r>
              <a:rPr lang="ru-RU" sz="1800" dirty="0" err="1">
                <a:latin typeface="Times New Roman Tj"/>
                <a:ea typeface="Times New Roman"/>
                <a:cs typeface="Times New Roman"/>
              </a:rPr>
              <a:t>роҳбарони</a:t>
            </a:r>
            <a:r>
              <a:rPr lang="ru-RU" sz="1800" dirty="0">
                <a:latin typeface="Times New Roman Tj"/>
                <a:ea typeface="Times New Roman"/>
                <a:cs typeface="Times New Roman"/>
              </a:rPr>
              <a:t> </a:t>
            </a:r>
            <a:r>
              <a:rPr lang="ru-RU" sz="1800" dirty="0" err="1">
                <a:latin typeface="Times New Roman Tj"/>
                <a:ea typeface="Times New Roman"/>
                <a:cs typeface="Times New Roman"/>
              </a:rPr>
              <a:t>муассисахои</a:t>
            </a:r>
            <a:r>
              <a:rPr lang="ru-RU" sz="1800" dirty="0">
                <a:latin typeface="Times New Roman Tj"/>
                <a:ea typeface="Times New Roman"/>
                <a:cs typeface="Times New Roman"/>
              </a:rPr>
              <a:t> </a:t>
            </a:r>
            <a:r>
              <a:rPr lang="ru-RU" sz="1800" dirty="0" err="1">
                <a:latin typeface="Times New Roman Tj"/>
                <a:ea typeface="Times New Roman"/>
                <a:cs typeface="Times New Roman"/>
              </a:rPr>
              <a:t>таълимӣ</a:t>
            </a:r>
            <a:r>
              <a:rPr lang="ru-RU" sz="1800" dirty="0">
                <a:latin typeface="Times New Roman Tj"/>
                <a:ea typeface="Times New Roman"/>
                <a:cs typeface="Times New Roman"/>
              </a:rPr>
              <a:t> , </a:t>
            </a:r>
            <a:r>
              <a:rPr lang="ru-RU" sz="1800" dirty="0" err="1">
                <a:latin typeface="Times New Roman Tj"/>
                <a:ea typeface="Times New Roman"/>
                <a:cs typeface="Times New Roman"/>
              </a:rPr>
              <a:t>таълимӣ</a:t>
            </a:r>
            <a:r>
              <a:rPr lang="ru-RU" sz="1800" dirty="0">
                <a:latin typeface="Times New Roman Tj"/>
                <a:ea typeface="Times New Roman"/>
                <a:cs typeface="Times New Roman"/>
              </a:rPr>
              <a:t>- </a:t>
            </a:r>
            <a:r>
              <a:rPr lang="ru-RU" sz="1800" dirty="0" err="1">
                <a:latin typeface="Times New Roman Tj"/>
                <a:ea typeface="Times New Roman"/>
                <a:cs typeface="Times New Roman"/>
              </a:rPr>
              <a:t>методӣ</a:t>
            </a:r>
            <a:r>
              <a:rPr lang="ru-RU" sz="1800" dirty="0">
                <a:latin typeface="Times New Roman Tj"/>
                <a:ea typeface="Times New Roman"/>
                <a:cs typeface="Times New Roman"/>
              </a:rPr>
              <a:t> , аз </a:t>
            </a:r>
            <a:r>
              <a:rPr lang="ru-RU" sz="1800" dirty="0" err="1">
                <a:latin typeface="Times New Roman Tj"/>
                <a:ea typeface="Times New Roman"/>
                <a:cs typeface="Times New Roman"/>
              </a:rPr>
              <a:t>ҷумла</a:t>
            </a:r>
            <a:r>
              <a:rPr lang="ru-RU" sz="1800" dirty="0">
                <a:latin typeface="Times New Roman Tj"/>
                <a:ea typeface="Times New Roman"/>
                <a:cs typeface="Times New Roman"/>
              </a:rPr>
              <a:t>, </a:t>
            </a:r>
            <a:r>
              <a:rPr lang="ru-RU" sz="1800" dirty="0" err="1">
                <a:latin typeface="Times New Roman Tj"/>
                <a:ea typeface="Times New Roman"/>
                <a:cs typeface="Times New Roman"/>
              </a:rPr>
              <a:t>макотиби</a:t>
            </a:r>
            <a:r>
              <a:rPr lang="ru-RU" sz="1800" dirty="0">
                <a:latin typeface="Times New Roman Tj"/>
                <a:ea typeface="Times New Roman"/>
                <a:cs typeface="Times New Roman"/>
              </a:rPr>
              <a:t> </a:t>
            </a:r>
            <a:r>
              <a:rPr lang="ru-RU" sz="1800" dirty="0" err="1">
                <a:latin typeface="Times New Roman Tj"/>
                <a:ea typeface="Times New Roman"/>
                <a:cs typeface="Times New Roman"/>
              </a:rPr>
              <a:t>омўзгорӣ</a:t>
            </a:r>
            <a:r>
              <a:rPr lang="ru-RU" sz="1800" dirty="0">
                <a:latin typeface="Times New Roman Tj"/>
                <a:ea typeface="Times New Roman"/>
                <a:cs typeface="Times New Roman"/>
              </a:rPr>
              <a:t> </a:t>
            </a:r>
            <a:r>
              <a:rPr lang="ru-RU" sz="1800" dirty="0" err="1">
                <a:latin typeface="Times New Roman Tj"/>
                <a:ea typeface="Times New Roman"/>
                <a:cs typeface="Times New Roman"/>
              </a:rPr>
              <a:t>ва</a:t>
            </a:r>
            <a:r>
              <a:rPr lang="ru-RU" sz="1800" dirty="0">
                <a:latin typeface="Times New Roman Tj"/>
                <a:ea typeface="Times New Roman"/>
                <a:cs typeface="Times New Roman"/>
              </a:rPr>
              <a:t> </a:t>
            </a:r>
            <a:r>
              <a:rPr lang="ru-RU" sz="1800" dirty="0" err="1">
                <a:latin typeface="Times New Roman Tj"/>
                <a:ea typeface="Times New Roman"/>
                <a:cs typeface="Times New Roman"/>
              </a:rPr>
              <a:t>дигарон</a:t>
            </a:r>
            <a:r>
              <a:rPr lang="ru-RU" sz="1800" dirty="0">
                <a:latin typeface="Times New Roman Tj"/>
                <a:ea typeface="Times New Roman"/>
                <a:cs typeface="Times New Roman"/>
              </a:rPr>
              <a:t> </a:t>
            </a:r>
            <a:r>
              <a:rPr lang="ru-RU" sz="1800" dirty="0" err="1">
                <a:latin typeface="Times New Roman Tj"/>
                <a:ea typeface="Times New Roman"/>
                <a:cs typeface="Times New Roman"/>
              </a:rPr>
              <a:t>истифода</a:t>
            </a:r>
            <a:r>
              <a:rPr lang="ru-RU" sz="1800" dirty="0">
                <a:latin typeface="Times New Roman Tj"/>
                <a:ea typeface="Times New Roman"/>
                <a:cs typeface="Times New Roman"/>
              </a:rPr>
              <a:t> карда </a:t>
            </a:r>
            <a:r>
              <a:rPr lang="ru-RU" sz="1800" dirty="0" err="1">
                <a:latin typeface="Times New Roman Tj"/>
                <a:ea typeface="Times New Roman"/>
                <a:cs typeface="Times New Roman"/>
              </a:rPr>
              <a:t>метавонанд</a:t>
            </a:r>
            <a:r>
              <a:rPr lang="ru-RU" sz="1800" dirty="0">
                <a:latin typeface="Times New Roman Tj"/>
                <a:ea typeface="Times New Roman"/>
                <a:cs typeface="Times New Roman"/>
              </a:rPr>
              <a:t>.</a:t>
            </a:r>
            <a:endParaRPr lang="ru-RU" sz="1400" dirty="0">
              <a:latin typeface="Calibri"/>
              <a:ea typeface="Times New Roman"/>
              <a:cs typeface="Times New Roman"/>
            </a:endParaRPr>
          </a:p>
          <a:p>
            <a:pPr marL="82296" lvl="0" indent="0">
              <a:buClr>
                <a:srgbClr val="3891A7"/>
              </a:buClr>
              <a:buNone/>
            </a:pPr>
            <a:endParaRPr lang="ru-RU" sz="1800" dirty="0">
              <a:solidFill>
                <a:prstClr val="black"/>
              </a:solidFill>
            </a:endParaRPr>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00100" y="0"/>
            <a:ext cx="8143900" cy="1390650"/>
          </a:xfrm>
          <a:prstGeom prst="rect">
            <a:avLst/>
          </a:prstGeom>
          <a:noFill/>
        </p:spPr>
      </p:pic>
      <p:pic>
        <p:nvPicPr>
          <p:cNvPr id="4" name="Picture 2" descr="E:\Факултети_педагогика\00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1589792"/>
            <a:ext cx="3410471" cy="501834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1750</TotalTime>
  <Words>656</Words>
  <Application>Microsoft Office PowerPoint</Application>
  <PresentationFormat>Экран (4:3)</PresentationFormat>
  <Paragraphs>43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Солнцестояние</vt:lpstr>
      <vt:lpstr>          Хуш омадед  ба Китобхонаи  ДДОТ  ба номи  С.Айнӣ  Lib.tgpu.tj Library/ </vt:lpstr>
      <vt:lpstr>Слайд 2</vt:lpstr>
      <vt:lpstr>  Тадбирҳои педагогии ислоҳи дуруғгӯи   </vt:lpstr>
      <vt:lpstr>Абдулбоқӣ Нуров       Ҳабиб Искандаров</vt:lpstr>
      <vt:lpstr>Баён Рахимов </vt:lpstr>
      <vt:lpstr>  Хайрулло Раҳимов., Абдулбоқӣ Нуров     </vt:lpstr>
      <vt:lpstr>  Баён Раҳимов. Абдулбоқӣ Нуров  </vt:lpstr>
      <vt:lpstr>Баён Раҳимов.</vt:lpstr>
      <vt:lpstr> Абдулбоқӣ Нуров. Ҳабиб Искадаров </vt:lpstr>
      <vt:lpstr>Ф.Шарифзода. И.Каримова. С.Сулаймонӣ. Ҷ.Булбулов</vt:lpstr>
      <vt:lpstr>  Сафар Сулаймонӣ </vt:lpstr>
      <vt:lpstr>  Раджабов М., Сулейманова А.Г., Хабибов С.Ш  </vt:lpstr>
      <vt:lpstr> Хайрулло Раҳимов. Гавҳар Мухторова </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DDOT</dc:creator>
  <cp:lastModifiedBy>Takhmina</cp:lastModifiedBy>
  <cp:revision>87</cp:revision>
  <dcterms:created xsi:type="dcterms:W3CDTF">2015-11-24T08:54:36Z</dcterms:created>
  <dcterms:modified xsi:type="dcterms:W3CDTF">2017-09-11T06:03:10Z</dcterms:modified>
</cp:coreProperties>
</file>